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2" r:id="rId13"/>
    <p:sldId id="267" r:id="rId14"/>
    <p:sldId id="269" r:id="rId15"/>
    <p:sldId id="270" r:id="rId16"/>
    <p:sldId id="271" r:id="rId17"/>
    <p:sldId id="272" r:id="rId18"/>
    <p:sldId id="273" r:id="rId19"/>
    <p:sldId id="274" r:id="rId20"/>
    <p:sldId id="283" r:id="rId21"/>
    <p:sldId id="275" r:id="rId22"/>
    <p:sldId id="276" r:id="rId23"/>
    <p:sldId id="277" r:id="rId24"/>
    <p:sldId id="278"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ormorant Garamond Bold" panose="020B0604020202020204" charset="0"/>
      <p:regular r:id="rId32"/>
    </p:embeddedFont>
    <p:embeddedFont>
      <p:font typeface="Cormorant Garamond Bold Italics" panose="020B0604020202020204" charset="0"/>
      <p:regular r:id="rId33"/>
    </p:embeddedFont>
    <p:embeddedFont>
      <p:font typeface="Cormorant Garamond Italics" panose="020B0604020202020204" charset="0"/>
      <p:regular r:id="rId34"/>
    </p:embeddedFont>
    <p:embeddedFont>
      <p:font typeface="Glacial Indifference" panose="020B0604020202020204" charset="0"/>
      <p:regular r:id="rId35"/>
    </p:embeddedFont>
    <p:embeddedFont>
      <p:font typeface="Glacial Indifference Bold" panose="020B0604020202020204" charset="0"/>
      <p:regular r:id="rId36"/>
    </p:embeddedFont>
    <p:embeddedFont>
      <p:font typeface="Glacial Indifference Bold Italics" panose="020B0604020202020204" charset="0"/>
      <p:regular r:id="rId37"/>
    </p:embeddedFont>
    <p:embeddedFont>
      <p:font typeface="Glacial Indifference Italics" panose="020B0604020202020204" charset="0"/>
      <p:regular r:id="rId38"/>
    </p:embeddedFont>
    <p:embeddedFont>
      <p:font typeface="Hammersmith One" panose="020B0604020202020204" charset="0"/>
      <p:regular r:id="rId39"/>
    </p:embeddedFont>
    <p:embeddedFont>
      <p:font typeface="Open Sans" panose="020B0606030504020204" pitchFamily="34" charset="0"/>
      <p:regular r:id="rId40"/>
      <p:bold r:id="rId41"/>
      <p:italic r:id="rId42"/>
      <p:boldItalic r:id="rId43"/>
    </p:embeddedFont>
    <p:embeddedFont>
      <p:font typeface="Open Sans Bold" panose="020B0806030504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an Pierre Adiouma N'DIAYE" initials="JPAN" lastIdx="1" clrIdx="0">
    <p:extLst>
      <p:ext uri="{19B8F6BF-5375-455C-9EA6-DF929625EA0E}">
        <p15:presenceInfo xmlns:p15="http://schemas.microsoft.com/office/powerpoint/2012/main" userId="5f4dd0ed3b39c7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sv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15273" y="2963207"/>
            <a:ext cx="1486695" cy="1291078"/>
          </a:xfrm>
          <a:custGeom>
            <a:avLst/>
            <a:gdLst/>
            <a:ahLst/>
            <a:cxnLst/>
            <a:rect l="l" t="t" r="r" b="b"/>
            <a:pathLst>
              <a:path w="1486695" h="1291078">
                <a:moveTo>
                  <a:pt x="0" y="0"/>
                </a:moveTo>
                <a:lnTo>
                  <a:pt x="1486696" y="0"/>
                </a:lnTo>
                <a:lnTo>
                  <a:pt x="1486696" y="1291078"/>
                </a:lnTo>
                <a:lnTo>
                  <a:pt x="0" y="1291078"/>
                </a:lnTo>
                <a:lnTo>
                  <a:pt x="0" y="0"/>
                </a:lnTo>
                <a:close/>
              </a:path>
            </a:pathLst>
          </a:custGeom>
          <a:blipFill>
            <a:blip r:embed="rId2"/>
            <a:stretch>
              <a:fillRect/>
            </a:stretch>
          </a:blipFill>
        </p:spPr>
      </p:sp>
      <p:sp>
        <p:nvSpPr>
          <p:cNvPr id="3" name="Freeform 3"/>
          <p:cNvSpPr/>
          <p:nvPr/>
        </p:nvSpPr>
        <p:spPr>
          <a:xfrm>
            <a:off x="2326092" y="2835274"/>
            <a:ext cx="1708497" cy="1419011"/>
          </a:xfrm>
          <a:custGeom>
            <a:avLst/>
            <a:gdLst/>
            <a:ahLst/>
            <a:cxnLst/>
            <a:rect l="l" t="t" r="r" b="b"/>
            <a:pathLst>
              <a:path w="1708497" h="1419011">
                <a:moveTo>
                  <a:pt x="0" y="0"/>
                </a:moveTo>
                <a:lnTo>
                  <a:pt x="1708496" y="0"/>
                </a:lnTo>
                <a:lnTo>
                  <a:pt x="1708496" y="1419011"/>
                </a:lnTo>
                <a:lnTo>
                  <a:pt x="0" y="1419011"/>
                </a:lnTo>
                <a:lnTo>
                  <a:pt x="0" y="0"/>
                </a:lnTo>
                <a:close/>
              </a:path>
            </a:pathLst>
          </a:custGeom>
          <a:blipFill>
            <a:blip r:embed="rId3"/>
            <a:stretch>
              <a:fillRect/>
            </a:stretch>
          </a:blipFill>
        </p:spPr>
      </p:sp>
      <p:grpSp>
        <p:nvGrpSpPr>
          <p:cNvPr id="4" name="Group 4"/>
          <p:cNvGrpSpPr/>
          <p:nvPr/>
        </p:nvGrpSpPr>
        <p:grpSpPr>
          <a:xfrm>
            <a:off x="773234" y="5615114"/>
            <a:ext cx="16741532" cy="730177"/>
            <a:chOff x="0" y="0"/>
            <a:chExt cx="4409292" cy="192310"/>
          </a:xfrm>
        </p:grpSpPr>
        <p:sp>
          <p:nvSpPr>
            <p:cNvPr id="5" name="Freeform 5"/>
            <p:cNvSpPr/>
            <p:nvPr/>
          </p:nvSpPr>
          <p:spPr>
            <a:xfrm>
              <a:off x="0" y="0"/>
              <a:ext cx="4409292" cy="192310"/>
            </a:xfrm>
            <a:custGeom>
              <a:avLst/>
              <a:gdLst/>
              <a:ahLst/>
              <a:cxnLst/>
              <a:rect l="l" t="t" r="r" b="b"/>
              <a:pathLst>
                <a:path w="4409292" h="192310">
                  <a:moveTo>
                    <a:pt x="23584" y="0"/>
                  </a:moveTo>
                  <a:lnTo>
                    <a:pt x="4385708" y="0"/>
                  </a:lnTo>
                  <a:cubicBezTo>
                    <a:pt x="4398733" y="0"/>
                    <a:pt x="4409292" y="10559"/>
                    <a:pt x="4409292" y="23584"/>
                  </a:cubicBezTo>
                  <a:lnTo>
                    <a:pt x="4409292" y="168726"/>
                  </a:lnTo>
                  <a:cubicBezTo>
                    <a:pt x="4409292" y="174981"/>
                    <a:pt x="4406808" y="180979"/>
                    <a:pt x="4402385" y="185402"/>
                  </a:cubicBezTo>
                  <a:cubicBezTo>
                    <a:pt x="4397962" y="189825"/>
                    <a:pt x="4391963" y="192310"/>
                    <a:pt x="4385708" y="192310"/>
                  </a:cubicBezTo>
                  <a:lnTo>
                    <a:pt x="23584" y="192310"/>
                  </a:lnTo>
                  <a:cubicBezTo>
                    <a:pt x="10559" y="192310"/>
                    <a:pt x="0" y="181751"/>
                    <a:pt x="0" y="168726"/>
                  </a:cubicBezTo>
                  <a:lnTo>
                    <a:pt x="0" y="23584"/>
                  </a:lnTo>
                  <a:cubicBezTo>
                    <a:pt x="0" y="10559"/>
                    <a:pt x="10559" y="0"/>
                    <a:pt x="23584" y="0"/>
                  </a:cubicBezTo>
                  <a:close/>
                </a:path>
              </a:pathLst>
            </a:custGeom>
            <a:solidFill>
              <a:srgbClr val="0D64B3"/>
            </a:solidFill>
          </p:spPr>
        </p:sp>
        <p:sp>
          <p:nvSpPr>
            <p:cNvPr id="6" name="TextBox 6"/>
            <p:cNvSpPr txBox="1"/>
            <p:nvPr/>
          </p:nvSpPr>
          <p:spPr>
            <a:xfrm>
              <a:off x="0" y="-38100"/>
              <a:ext cx="4409292" cy="230410"/>
            </a:xfrm>
            <a:prstGeom prst="rect">
              <a:avLst/>
            </a:prstGeom>
          </p:spPr>
          <p:txBody>
            <a:bodyPr lIns="50800" tIns="50800" rIns="50800" bIns="50800" rtlCol="0" anchor="ctr"/>
            <a:lstStyle/>
            <a:p>
              <a:pPr algn="ctr">
                <a:lnSpc>
                  <a:spcPts val="4549"/>
                </a:lnSpc>
              </a:pPr>
              <a:r>
                <a:rPr lang="en-US" sz="3499">
                  <a:solidFill>
                    <a:srgbClr val="FFFFFF"/>
                  </a:solidFill>
                  <a:latin typeface="Glacial Indifference"/>
                  <a:ea typeface="Glacial Indifference"/>
                  <a:cs typeface="Glacial Indifference"/>
                  <a:sym typeface="Glacial Indifference"/>
                </a:rPr>
                <a:t>Nettoyage et structuration de données textuelles (logs, tweets, réponses ouvertes) </a:t>
              </a:r>
            </a:p>
          </p:txBody>
        </p:sp>
      </p:grpSp>
      <p:sp>
        <p:nvSpPr>
          <p:cNvPr id="7" name="Freeform 7"/>
          <p:cNvSpPr/>
          <p:nvPr/>
        </p:nvSpPr>
        <p:spPr>
          <a:xfrm>
            <a:off x="8478838" y="460563"/>
            <a:ext cx="1330324" cy="1330324"/>
          </a:xfrm>
          <a:custGeom>
            <a:avLst/>
            <a:gdLst/>
            <a:ahLst/>
            <a:cxnLst/>
            <a:rect l="l" t="t" r="r" b="b"/>
            <a:pathLst>
              <a:path w="1330324" h="1330324">
                <a:moveTo>
                  <a:pt x="0" y="0"/>
                </a:moveTo>
                <a:lnTo>
                  <a:pt x="1330324" y="0"/>
                </a:lnTo>
                <a:lnTo>
                  <a:pt x="1330324" y="1330324"/>
                </a:lnTo>
                <a:lnTo>
                  <a:pt x="0" y="1330324"/>
                </a:lnTo>
                <a:lnTo>
                  <a:pt x="0" y="0"/>
                </a:lnTo>
                <a:close/>
              </a:path>
            </a:pathLst>
          </a:custGeom>
          <a:blipFill>
            <a:blip r:embed="rId4"/>
            <a:stretch>
              <a:fillRect/>
            </a:stretch>
          </a:blipFill>
        </p:spPr>
      </p:sp>
      <p:sp>
        <p:nvSpPr>
          <p:cNvPr id="8" name="TextBox 8"/>
          <p:cNvSpPr txBox="1"/>
          <p:nvPr/>
        </p:nvSpPr>
        <p:spPr>
          <a:xfrm>
            <a:off x="3280186" y="2204084"/>
            <a:ext cx="11727627" cy="497840"/>
          </a:xfrm>
          <a:prstGeom prst="rect">
            <a:avLst/>
          </a:prstGeom>
        </p:spPr>
        <p:txBody>
          <a:bodyPr lIns="0" tIns="0" rIns="0" bIns="0" rtlCol="0" anchor="t">
            <a:spAutoFit/>
          </a:bodyPr>
          <a:lstStyle/>
          <a:p>
            <a:pPr algn="ctr">
              <a:lnSpc>
                <a:spcPts val="4060"/>
              </a:lnSpc>
            </a:pPr>
            <a:r>
              <a:rPr lang="en-US" sz="2900" spc="58">
                <a:solidFill>
                  <a:srgbClr val="000000"/>
                </a:solidFill>
                <a:latin typeface="Glacial Indifference"/>
                <a:ea typeface="Glacial Indifference"/>
                <a:cs typeface="Glacial Indifference"/>
                <a:sym typeface="Glacial Indifference"/>
              </a:rPr>
              <a:t>Ministère de l’Economie, du Plan et de la Coopération</a:t>
            </a:r>
          </a:p>
        </p:txBody>
      </p:sp>
      <p:sp>
        <p:nvSpPr>
          <p:cNvPr id="9" name="TextBox 9"/>
          <p:cNvSpPr txBox="1"/>
          <p:nvPr/>
        </p:nvSpPr>
        <p:spPr>
          <a:xfrm>
            <a:off x="455046" y="4326463"/>
            <a:ext cx="5650281" cy="905510"/>
          </a:xfrm>
          <a:prstGeom prst="rect">
            <a:avLst/>
          </a:prstGeom>
        </p:spPr>
        <p:txBody>
          <a:bodyPr lIns="0" tIns="0" rIns="0" bIns="0" rtlCol="0" anchor="t">
            <a:spAutoFit/>
          </a:bodyPr>
          <a:lstStyle/>
          <a:p>
            <a:pPr algn="ctr">
              <a:lnSpc>
                <a:spcPts val="3640"/>
              </a:lnSpc>
            </a:pPr>
            <a:r>
              <a:rPr lang="en-US" sz="2600" spc="52">
                <a:solidFill>
                  <a:srgbClr val="000000"/>
                </a:solidFill>
                <a:latin typeface="Glacial Indifference"/>
                <a:ea typeface="Glacial Indifference"/>
                <a:cs typeface="Glacial Indifference"/>
                <a:sym typeface="Glacial Indifference"/>
              </a:rPr>
              <a:t>Agence nationale de la Statistique et de la Démographie</a:t>
            </a:r>
          </a:p>
        </p:txBody>
      </p:sp>
      <p:sp>
        <p:nvSpPr>
          <p:cNvPr id="10" name="TextBox 10"/>
          <p:cNvSpPr txBox="1"/>
          <p:nvPr/>
        </p:nvSpPr>
        <p:spPr>
          <a:xfrm>
            <a:off x="11468414" y="4286265"/>
            <a:ext cx="6780415" cy="905510"/>
          </a:xfrm>
          <a:prstGeom prst="rect">
            <a:avLst/>
          </a:prstGeom>
        </p:spPr>
        <p:txBody>
          <a:bodyPr lIns="0" tIns="0" rIns="0" bIns="0" rtlCol="0" anchor="t">
            <a:spAutoFit/>
          </a:bodyPr>
          <a:lstStyle/>
          <a:p>
            <a:pPr algn="ctr">
              <a:lnSpc>
                <a:spcPts val="3640"/>
              </a:lnSpc>
            </a:pPr>
            <a:r>
              <a:rPr lang="en-US" sz="2600" spc="52">
                <a:solidFill>
                  <a:srgbClr val="000000"/>
                </a:solidFill>
                <a:latin typeface="Glacial Indifference"/>
                <a:ea typeface="Glacial Indifference"/>
                <a:cs typeface="Glacial Indifference"/>
                <a:sym typeface="Glacial Indifference"/>
              </a:rPr>
              <a:t>Ecole nationale de la Statistique et de l’Analyse économique Pierre Ndiaye</a:t>
            </a:r>
          </a:p>
        </p:txBody>
      </p:sp>
      <p:sp>
        <p:nvSpPr>
          <p:cNvPr id="11" name="TextBox 11"/>
          <p:cNvSpPr txBox="1"/>
          <p:nvPr/>
        </p:nvSpPr>
        <p:spPr>
          <a:xfrm>
            <a:off x="0" y="6878716"/>
            <a:ext cx="8478838" cy="2663824"/>
          </a:xfrm>
          <a:prstGeom prst="rect">
            <a:avLst/>
          </a:prstGeom>
        </p:spPr>
        <p:txBody>
          <a:bodyPr lIns="0" tIns="0" rIns="0" bIns="0" rtlCol="0" anchor="t">
            <a:spAutoFit/>
          </a:bodyPr>
          <a:lstStyle/>
          <a:p>
            <a:pPr algn="ctr">
              <a:lnSpc>
                <a:spcPts val="3220"/>
              </a:lnSpc>
            </a:pPr>
            <a:r>
              <a:rPr lang="en-US" sz="2300" spc="46">
                <a:solidFill>
                  <a:srgbClr val="000000"/>
                </a:solidFill>
                <a:latin typeface="Glacial Indifference"/>
                <a:ea typeface="Glacial Indifference"/>
                <a:cs typeface="Glacial Indifference"/>
                <a:sym typeface="Glacial Indifference"/>
              </a:rPr>
              <a:t>Présenté par :</a:t>
            </a:r>
          </a:p>
          <a:p>
            <a:pPr algn="ctr">
              <a:lnSpc>
                <a:spcPts val="3220"/>
              </a:lnSpc>
            </a:pPr>
            <a:r>
              <a:rPr lang="en-US" sz="2300" b="1" spc="46">
                <a:solidFill>
                  <a:srgbClr val="000000"/>
                </a:solidFill>
                <a:latin typeface="Glacial Indifference Bold"/>
                <a:ea typeface="Glacial Indifference Bold"/>
                <a:cs typeface="Glacial Indifference Bold"/>
                <a:sym typeface="Glacial Indifference Bold"/>
              </a:rPr>
              <a:t>Ousseynou GUEYE</a:t>
            </a:r>
          </a:p>
          <a:p>
            <a:pPr algn="ctr">
              <a:lnSpc>
                <a:spcPts val="3080"/>
              </a:lnSpc>
            </a:pPr>
            <a:r>
              <a:rPr lang="en-US" sz="2200" b="1" spc="44">
                <a:solidFill>
                  <a:srgbClr val="000000"/>
                </a:solidFill>
                <a:latin typeface="Glacial Indifference Bold"/>
                <a:ea typeface="Glacial Indifference Bold"/>
                <a:cs typeface="Glacial Indifference Bold"/>
                <a:sym typeface="Glacial Indifference Bold"/>
              </a:rPr>
              <a:t>Dieynaba KA</a:t>
            </a:r>
          </a:p>
          <a:p>
            <a:pPr algn="ctr">
              <a:lnSpc>
                <a:spcPts val="3080"/>
              </a:lnSpc>
            </a:pPr>
            <a:r>
              <a:rPr lang="en-US" sz="2200" b="1" spc="44">
                <a:solidFill>
                  <a:srgbClr val="000000"/>
                </a:solidFill>
                <a:latin typeface="Glacial Indifference Bold"/>
                <a:ea typeface="Glacial Indifference Bold"/>
                <a:cs typeface="Glacial Indifference Bold"/>
                <a:sym typeface="Glacial Indifference Bold"/>
              </a:rPr>
              <a:t>Nicolas LOUGUE</a:t>
            </a:r>
          </a:p>
          <a:p>
            <a:pPr algn="ctr">
              <a:lnSpc>
                <a:spcPts val="3080"/>
              </a:lnSpc>
            </a:pPr>
            <a:r>
              <a:rPr lang="en-US" sz="2200" b="1" spc="44">
                <a:solidFill>
                  <a:srgbClr val="000000"/>
                </a:solidFill>
                <a:latin typeface="Glacial Indifference Bold"/>
                <a:ea typeface="Glacial Indifference Bold"/>
                <a:cs typeface="Glacial Indifference Bold"/>
                <a:sym typeface="Glacial Indifference Bold"/>
              </a:rPr>
              <a:t>Jean Pierre Adiouma NDIAYE</a:t>
            </a:r>
          </a:p>
          <a:p>
            <a:pPr algn="ctr">
              <a:lnSpc>
                <a:spcPts val="3080"/>
              </a:lnSpc>
            </a:pPr>
            <a:r>
              <a:rPr lang="en-US" sz="2200" b="1" spc="44">
                <a:solidFill>
                  <a:srgbClr val="000000"/>
                </a:solidFill>
                <a:latin typeface="Glacial Indifference Bold"/>
                <a:ea typeface="Glacial Indifference Bold"/>
                <a:cs typeface="Glacial Indifference Bold"/>
                <a:sym typeface="Glacial Indifference Bold"/>
              </a:rPr>
              <a:t> AMADOU IBRAHIM SOULEYMANE</a:t>
            </a:r>
            <a:r>
              <a:rPr lang="en-US" sz="2200" spc="44">
                <a:solidFill>
                  <a:srgbClr val="000000"/>
                </a:solidFill>
                <a:latin typeface="Glacial Indifference"/>
                <a:ea typeface="Glacial Indifference"/>
                <a:cs typeface="Glacial Indifference"/>
                <a:sym typeface="Glacial Indifference"/>
              </a:rPr>
              <a:t> </a:t>
            </a:r>
          </a:p>
          <a:p>
            <a:pPr algn="ctr">
              <a:lnSpc>
                <a:spcPts val="2380"/>
              </a:lnSpc>
            </a:pPr>
            <a:r>
              <a:rPr lang="en-US" sz="1700" i="1" spc="34">
                <a:solidFill>
                  <a:srgbClr val="000000"/>
                </a:solidFill>
                <a:latin typeface="Glacial Indifference Italics"/>
                <a:ea typeface="Glacial Indifference Italics"/>
                <a:cs typeface="Glacial Indifference Italics"/>
                <a:sym typeface="Glacial Indifference Italics"/>
              </a:rPr>
              <a:t>Elèves Ingénieurs statisticiens économistes en fin de formation</a:t>
            </a:r>
          </a:p>
        </p:txBody>
      </p:sp>
      <p:sp>
        <p:nvSpPr>
          <p:cNvPr id="12" name="TextBox 12"/>
          <p:cNvSpPr txBox="1"/>
          <p:nvPr/>
        </p:nvSpPr>
        <p:spPr>
          <a:xfrm>
            <a:off x="11601114" y="7088241"/>
            <a:ext cx="6515014" cy="1893570"/>
          </a:xfrm>
          <a:prstGeom prst="rect">
            <a:avLst/>
          </a:prstGeom>
        </p:spPr>
        <p:txBody>
          <a:bodyPr lIns="0" tIns="0" rIns="0" bIns="0" rtlCol="0" anchor="t">
            <a:spAutoFit/>
          </a:bodyPr>
          <a:lstStyle/>
          <a:p>
            <a:pPr algn="ctr">
              <a:lnSpc>
                <a:spcPts val="4060"/>
              </a:lnSpc>
            </a:pPr>
            <a:r>
              <a:rPr lang="en-US" sz="2900" spc="58">
                <a:solidFill>
                  <a:srgbClr val="000000"/>
                </a:solidFill>
                <a:latin typeface="Glacial Indifference"/>
                <a:ea typeface="Glacial Indifference"/>
                <a:cs typeface="Glacial Indifference"/>
                <a:sym typeface="Glacial Indifference"/>
              </a:rPr>
              <a:t>Sous la supervision de :</a:t>
            </a:r>
          </a:p>
          <a:p>
            <a:pPr algn="ctr">
              <a:lnSpc>
                <a:spcPts val="4060"/>
              </a:lnSpc>
            </a:pPr>
            <a:r>
              <a:rPr lang="en-US" sz="2900" spc="58">
                <a:solidFill>
                  <a:srgbClr val="000000"/>
                </a:solidFill>
                <a:latin typeface="Glacial Indifference"/>
                <a:ea typeface="Glacial Indifference"/>
                <a:cs typeface="Glacial Indifference"/>
                <a:sym typeface="Glacial Indifference"/>
              </a:rPr>
              <a:t>M.</a:t>
            </a:r>
            <a:r>
              <a:rPr lang="en-US" sz="2900" b="1" spc="58">
                <a:solidFill>
                  <a:srgbClr val="000000"/>
                </a:solidFill>
                <a:latin typeface="Glacial Indifference Bold"/>
                <a:ea typeface="Glacial Indifference Bold"/>
                <a:cs typeface="Glacial Indifference Bold"/>
                <a:sym typeface="Glacial Indifference Bold"/>
              </a:rPr>
              <a:t> Mamadou MBODJ</a:t>
            </a:r>
          </a:p>
          <a:p>
            <a:pPr algn="ctr">
              <a:lnSpc>
                <a:spcPts val="3500"/>
              </a:lnSpc>
            </a:pPr>
            <a:r>
              <a:rPr lang="en-US" sz="2500" i="1" spc="50">
                <a:solidFill>
                  <a:srgbClr val="000000"/>
                </a:solidFill>
                <a:latin typeface="Glacial Indifference Italics"/>
                <a:ea typeface="Glacial Indifference Italics"/>
                <a:cs typeface="Glacial Indifference Italics"/>
                <a:sym typeface="Glacial Indifference Italics"/>
              </a:rPr>
              <a:t>Ingénieur des Travaux statistiques </a:t>
            </a:r>
          </a:p>
          <a:p>
            <a:pPr algn="ctr">
              <a:lnSpc>
                <a:spcPts val="3500"/>
              </a:lnSpc>
            </a:pPr>
            <a:r>
              <a:rPr lang="en-US" sz="2500" i="1" spc="50">
                <a:solidFill>
                  <a:srgbClr val="000000"/>
                </a:solidFill>
                <a:latin typeface="Glacial Indifference Italics"/>
                <a:ea typeface="Glacial Indifference Italics"/>
                <a:cs typeface="Glacial Indifference Italics"/>
                <a:sym typeface="Glacial Indifference Italics"/>
              </a:rPr>
              <a:t>Enseignant à l’ENSAE</a:t>
            </a:r>
          </a:p>
        </p:txBody>
      </p:sp>
      <p:sp>
        <p:nvSpPr>
          <p:cNvPr id="13" name="TextBox 13"/>
          <p:cNvSpPr txBox="1"/>
          <p:nvPr/>
        </p:nvSpPr>
        <p:spPr>
          <a:xfrm>
            <a:off x="6318859" y="9865630"/>
            <a:ext cx="5650281" cy="365759"/>
          </a:xfrm>
          <a:prstGeom prst="rect">
            <a:avLst/>
          </a:prstGeom>
        </p:spPr>
        <p:txBody>
          <a:bodyPr lIns="0" tIns="0" rIns="0" bIns="0" rtlCol="0" anchor="t">
            <a:spAutoFit/>
          </a:bodyPr>
          <a:lstStyle/>
          <a:p>
            <a:pPr algn="ctr">
              <a:lnSpc>
                <a:spcPts val="2940"/>
              </a:lnSpc>
            </a:pPr>
            <a:r>
              <a:rPr lang="en-US" sz="2100" b="1" i="1" spc="42">
                <a:solidFill>
                  <a:srgbClr val="15469F"/>
                </a:solidFill>
                <a:latin typeface="Glacial Indifference Bold Italics"/>
                <a:ea typeface="Glacial Indifference Bold Italics"/>
                <a:cs typeface="Glacial Indifference Bold Italics"/>
                <a:sym typeface="Glacial Indifference Bold Italics"/>
              </a:rPr>
              <a:t>Année scolaire 2024 - 2025</a:t>
            </a:r>
          </a:p>
        </p:txBody>
      </p:sp>
      <p:sp>
        <p:nvSpPr>
          <p:cNvPr id="14" name="TextBox 14"/>
          <p:cNvSpPr txBox="1"/>
          <p:nvPr/>
        </p:nvSpPr>
        <p:spPr>
          <a:xfrm>
            <a:off x="3280186" y="-57150"/>
            <a:ext cx="11727627" cy="497840"/>
          </a:xfrm>
          <a:prstGeom prst="rect">
            <a:avLst/>
          </a:prstGeom>
        </p:spPr>
        <p:txBody>
          <a:bodyPr lIns="0" tIns="0" rIns="0" bIns="0" rtlCol="0" anchor="t">
            <a:spAutoFit/>
          </a:bodyPr>
          <a:lstStyle/>
          <a:p>
            <a:pPr algn="ctr">
              <a:lnSpc>
                <a:spcPts val="4060"/>
              </a:lnSpc>
            </a:pPr>
            <a:r>
              <a:rPr lang="en-US" sz="2900" spc="58">
                <a:solidFill>
                  <a:srgbClr val="000000"/>
                </a:solidFill>
                <a:latin typeface="Glacial Indifference"/>
                <a:ea typeface="Glacial Indifference"/>
                <a:cs typeface="Glacial Indifference"/>
                <a:sym typeface="Glacial Indifference"/>
              </a:rPr>
              <a:t>République du Sénégal</a:t>
            </a:r>
          </a:p>
        </p:txBody>
      </p:sp>
      <p:sp>
        <p:nvSpPr>
          <p:cNvPr id="15" name="TextBox 15"/>
          <p:cNvSpPr txBox="1"/>
          <p:nvPr/>
        </p:nvSpPr>
        <p:spPr>
          <a:xfrm>
            <a:off x="5954854" y="4948570"/>
            <a:ext cx="6378293" cy="438785"/>
          </a:xfrm>
          <a:prstGeom prst="rect">
            <a:avLst/>
          </a:prstGeom>
        </p:spPr>
        <p:txBody>
          <a:bodyPr lIns="0" tIns="0" rIns="0" bIns="0" rtlCol="0" anchor="t">
            <a:spAutoFit/>
          </a:bodyPr>
          <a:lstStyle/>
          <a:p>
            <a:pPr algn="ctr">
              <a:lnSpc>
                <a:spcPts val="3640"/>
              </a:lnSpc>
            </a:pPr>
            <a:r>
              <a:rPr lang="en-US" sz="2600" spc="52">
                <a:solidFill>
                  <a:srgbClr val="004AAD"/>
                </a:solidFill>
                <a:latin typeface="Hammersmith One"/>
                <a:ea typeface="Hammersmith One"/>
                <a:cs typeface="Hammersmith One"/>
                <a:sym typeface="Hammersmith One"/>
              </a:rPr>
              <a:t>PROJET TRAITEMENT DE DONNEES</a:t>
            </a:r>
          </a:p>
        </p:txBody>
      </p:sp>
      <p:sp>
        <p:nvSpPr>
          <p:cNvPr id="16" name="TextBox 16"/>
          <p:cNvSpPr txBox="1"/>
          <p:nvPr/>
        </p:nvSpPr>
        <p:spPr>
          <a:xfrm>
            <a:off x="4262891" y="1856551"/>
            <a:ext cx="9762218" cy="306335"/>
          </a:xfrm>
          <a:prstGeom prst="rect">
            <a:avLst/>
          </a:prstGeom>
        </p:spPr>
        <p:txBody>
          <a:bodyPr lIns="0" tIns="0" rIns="0" bIns="0" rtlCol="0" anchor="t">
            <a:spAutoFit/>
          </a:bodyPr>
          <a:lstStyle/>
          <a:p>
            <a:pPr algn="ctr">
              <a:lnSpc>
                <a:spcPts val="2540"/>
              </a:lnSpc>
            </a:pPr>
            <a:r>
              <a:rPr lang="en-US" sz="1814" i="1" spc="36">
                <a:solidFill>
                  <a:srgbClr val="000000"/>
                </a:solidFill>
                <a:latin typeface="Glacial Indifference Italics"/>
                <a:ea typeface="Glacial Indifference Italics"/>
                <a:cs typeface="Glacial Indifference Italics"/>
                <a:sym typeface="Glacial Indifference Italics"/>
              </a:rPr>
              <a:t>Un Peuple - Un But - Une Foi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56645"/>
            <a:ext cx="10051795" cy="4222312"/>
            <a:chOff x="0" y="0"/>
            <a:chExt cx="3073957" cy="1291233"/>
          </a:xfrm>
        </p:grpSpPr>
        <p:sp>
          <p:nvSpPr>
            <p:cNvPr id="3" name="Freeform 3"/>
            <p:cNvSpPr/>
            <p:nvPr/>
          </p:nvSpPr>
          <p:spPr>
            <a:xfrm>
              <a:off x="0" y="0"/>
              <a:ext cx="3073957" cy="1291233"/>
            </a:xfrm>
            <a:custGeom>
              <a:avLst/>
              <a:gdLst/>
              <a:ahLst/>
              <a:cxnLst/>
              <a:rect l="l" t="t" r="r" b="b"/>
              <a:pathLst>
                <a:path w="3073957" h="1291233">
                  <a:moveTo>
                    <a:pt x="3073957" y="645616"/>
                  </a:moveTo>
                  <a:lnTo>
                    <a:pt x="2667557" y="0"/>
                  </a:lnTo>
                  <a:lnTo>
                    <a:pt x="2667557" y="203200"/>
                  </a:lnTo>
                  <a:lnTo>
                    <a:pt x="0" y="203200"/>
                  </a:lnTo>
                  <a:lnTo>
                    <a:pt x="0" y="1088033"/>
                  </a:lnTo>
                  <a:lnTo>
                    <a:pt x="2667557" y="1088033"/>
                  </a:lnTo>
                  <a:lnTo>
                    <a:pt x="2667557" y="1291233"/>
                  </a:lnTo>
                  <a:lnTo>
                    <a:pt x="3073957" y="645616"/>
                  </a:lnTo>
                  <a:close/>
                </a:path>
              </a:pathLst>
            </a:custGeom>
            <a:solidFill>
              <a:srgbClr val="C7D3FF"/>
            </a:solidFill>
          </p:spPr>
        </p:sp>
        <p:sp>
          <p:nvSpPr>
            <p:cNvPr id="4" name="TextBox 4"/>
            <p:cNvSpPr txBox="1"/>
            <p:nvPr/>
          </p:nvSpPr>
          <p:spPr>
            <a:xfrm>
              <a:off x="0" y="136525"/>
              <a:ext cx="2972357" cy="951508"/>
            </a:xfrm>
            <a:prstGeom prst="rect">
              <a:avLst/>
            </a:prstGeom>
          </p:spPr>
          <p:txBody>
            <a:bodyPr lIns="50800" tIns="50800" rIns="50800" bIns="50800" rtlCol="0" anchor="ctr"/>
            <a:lstStyle/>
            <a:p>
              <a:pPr algn="l">
                <a:lnSpc>
                  <a:spcPts val="4479"/>
                </a:lnSpc>
              </a:pPr>
              <a:r>
                <a:rPr lang="en-US" sz="3199">
                  <a:solidFill>
                    <a:srgbClr val="000000"/>
                  </a:solidFill>
                  <a:latin typeface="Glacial Indifference"/>
                  <a:ea typeface="Glacial Indifference"/>
                  <a:cs typeface="Glacial Indifference"/>
                  <a:sym typeface="Glacial Indifference"/>
                </a:rPr>
                <a:t>→ Réduction des mots à leur forme canonique</a:t>
              </a:r>
            </a:p>
            <a:p>
              <a:pPr algn="l">
                <a:lnSpc>
                  <a:spcPts val="4479"/>
                </a:lnSpc>
              </a:pPr>
              <a:r>
                <a:rPr lang="en-US" sz="3199">
                  <a:solidFill>
                    <a:srgbClr val="000000"/>
                  </a:solidFill>
                  <a:latin typeface="Glacial Indifference"/>
                  <a:ea typeface="Glacial Indifference"/>
                  <a:cs typeface="Glacial Indifference"/>
                  <a:sym typeface="Glacial Indifference"/>
                </a:rPr>
                <a:t>"étudient", "étudié", "étudiants" → "étudier"</a:t>
              </a:r>
            </a:p>
          </p:txBody>
        </p:sp>
      </p:grpSp>
      <p:sp>
        <p:nvSpPr>
          <p:cNvPr id="5" name="Freeform 5"/>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657600" y="-82887"/>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dirty="0" err="1">
                <a:solidFill>
                  <a:srgbClr val="2D3880"/>
                </a:solidFill>
                <a:latin typeface="Cormorant Garamond Bold Italics"/>
                <a:ea typeface="Cormorant Garamond Bold Italics"/>
                <a:cs typeface="Cormorant Garamond Bold Italics"/>
                <a:sym typeface="Cormorant Garamond Bold Italics"/>
              </a:rPr>
              <a:t>Etape</a:t>
            </a:r>
            <a:r>
              <a:rPr lang="en-US" sz="7200" b="1" i="1" dirty="0">
                <a:solidFill>
                  <a:srgbClr val="2D3880"/>
                </a:solidFill>
                <a:latin typeface="Cormorant Garamond Bold Italics"/>
                <a:ea typeface="Cormorant Garamond Bold Italics"/>
                <a:cs typeface="Cormorant Garamond Bold Italics"/>
                <a:sym typeface="Cormorant Garamond Bold Italics"/>
              </a:rPr>
              <a:t> 3</a:t>
            </a:r>
          </a:p>
        </p:txBody>
      </p:sp>
      <p:sp>
        <p:nvSpPr>
          <p:cNvPr id="8" name="TextBox 8"/>
          <p:cNvSpPr txBox="1"/>
          <p:nvPr/>
        </p:nvSpPr>
        <p:spPr>
          <a:xfrm>
            <a:off x="8389336" y="9742169"/>
            <a:ext cx="16262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9</a:t>
            </a:r>
          </a:p>
        </p:txBody>
      </p:sp>
      <p:grpSp>
        <p:nvGrpSpPr>
          <p:cNvPr id="9" name="Group 9"/>
          <p:cNvGrpSpPr/>
          <p:nvPr/>
        </p:nvGrpSpPr>
        <p:grpSpPr>
          <a:xfrm>
            <a:off x="6065520" y="6736080"/>
            <a:ext cx="12354468" cy="3489089"/>
            <a:chOff x="0" y="0"/>
            <a:chExt cx="4541731" cy="1230264"/>
          </a:xfrm>
        </p:grpSpPr>
        <p:sp>
          <p:nvSpPr>
            <p:cNvPr id="10" name="Freeform 10"/>
            <p:cNvSpPr/>
            <p:nvPr/>
          </p:nvSpPr>
          <p:spPr>
            <a:xfrm>
              <a:off x="-3810" y="1270"/>
              <a:ext cx="4546811" cy="1228994"/>
            </a:xfrm>
            <a:custGeom>
              <a:avLst/>
              <a:gdLst/>
              <a:ahLst/>
              <a:cxnLst/>
              <a:rect l="l" t="t" r="r" b="b"/>
              <a:pathLst>
                <a:path w="4546811" h="1228994">
                  <a:moveTo>
                    <a:pt x="4543001" y="1036278"/>
                  </a:moveTo>
                  <a:cubicBezTo>
                    <a:pt x="4543001" y="984215"/>
                    <a:pt x="4546811" y="931269"/>
                    <a:pt x="4540461" y="879205"/>
                  </a:cubicBezTo>
                  <a:cubicBezTo>
                    <a:pt x="4532841" y="844790"/>
                    <a:pt x="4521411" y="166200"/>
                    <a:pt x="4521411" y="131785"/>
                  </a:cubicBezTo>
                  <a:cubicBezTo>
                    <a:pt x="4518871" y="107960"/>
                    <a:pt x="4517601" y="83251"/>
                    <a:pt x="4515061" y="54610"/>
                  </a:cubicBezTo>
                  <a:cubicBezTo>
                    <a:pt x="4515061" y="44450"/>
                    <a:pt x="4513791" y="34290"/>
                    <a:pt x="4512521" y="21590"/>
                  </a:cubicBezTo>
                  <a:cubicBezTo>
                    <a:pt x="4502361" y="19050"/>
                    <a:pt x="4493471" y="17780"/>
                    <a:pt x="4483311" y="16510"/>
                  </a:cubicBezTo>
                  <a:cubicBezTo>
                    <a:pt x="4465911" y="15240"/>
                    <a:pt x="4444746" y="16510"/>
                    <a:pt x="4427108" y="16510"/>
                  </a:cubicBezTo>
                  <a:cubicBezTo>
                    <a:pt x="4338921" y="13970"/>
                    <a:pt x="4250733" y="8890"/>
                    <a:pt x="4162545" y="7620"/>
                  </a:cubicBezTo>
                  <a:cubicBezTo>
                    <a:pt x="3996752" y="5080"/>
                    <a:pt x="3827432" y="3810"/>
                    <a:pt x="3661639" y="2540"/>
                  </a:cubicBezTo>
                  <a:cubicBezTo>
                    <a:pt x="3601671" y="2540"/>
                    <a:pt x="3538176" y="0"/>
                    <a:pt x="3478208" y="0"/>
                  </a:cubicBezTo>
                  <a:cubicBezTo>
                    <a:pt x="3333580" y="0"/>
                    <a:pt x="3192480" y="1270"/>
                    <a:pt x="3047852" y="1270"/>
                  </a:cubicBezTo>
                  <a:cubicBezTo>
                    <a:pt x="2963192" y="1270"/>
                    <a:pt x="2878531" y="3810"/>
                    <a:pt x="2790344" y="3810"/>
                  </a:cubicBezTo>
                  <a:cubicBezTo>
                    <a:pt x="2702156" y="5080"/>
                    <a:pt x="1104194" y="7620"/>
                    <a:pt x="1016006" y="7620"/>
                  </a:cubicBezTo>
                  <a:cubicBezTo>
                    <a:pt x="945456" y="7620"/>
                    <a:pt x="874906" y="6350"/>
                    <a:pt x="804356" y="7620"/>
                  </a:cubicBezTo>
                  <a:cubicBezTo>
                    <a:pt x="740860" y="8890"/>
                    <a:pt x="673838" y="11430"/>
                    <a:pt x="610343" y="12700"/>
                  </a:cubicBezTo>
                  <a:cubicBezTo>
                    <a:pt x="543320" y="15240"/>
                    <a:pt x="476297" y="16510"/>
                    <a:pt x="412802" y="19050"/>
                  </a:cubicBezTo>
                  <a:cubicBezTo>
                    <a:pt x="317559" y="21590"/>
                    <a:pt x="218789" y="24130"/>
                    <a:pt x="123546" y="27940"/>
                  </a:cubicBezTo>
                  <a:cubicBezTo>
                    <a:pt x="67106" y="30480"/>
                    <a:pt x="38100" y="34290"/>
                    <a:pt x="16510" y="36830"/>
                  </a:cubicBezTo>
                  <a:cubicBezTo>
                    <a:pt x="16510" y="38100"/>
                    <a:pt x="13970" y="40640"/>
                    <a:pt x="13970" y="43180"/>
                  </a:cubicBezTo>
                  <a:cubicBezTo>
                    <a:pt x="12700" y="70897"/>
                    <a:pt x="10160" y="91193"/>
                    <a:pt x="8890" y="110607"/>
                  </a:cubicBezTo>
                  <a:cubicBezTo>
                    <a:pt x="7620" y="122078"/>
                    <a:pt x="8890" y="134432"/>
                    <a:pt x="7620" y="145904"/>
                  </a:cubicBezTo>
                  <a:cubicBezTo>
                    <a:pt x="0" y="204145"/>
                    <a:pt x="5080" y="925092"/>
                    <a:pt x="7620" y="984215"/>
                  </a:cubicBezTo>
                  <a:cubicBezTo>
                    <a:pt x="6350" y="1030984"/>
                    <a:pt x="11430" y="1076870"/>
                    <a:pt x="11430" y="1123639"/>
                  </a:cubicBezTo>
                  <a:cubicBezTo>
                    <a:pt x="11430" y="1145700"/>
                    <a:pt x="15240" y="1168643"/>
                    <a:pt x="7620" y="1198514"/>
                  </a:cubicBezTo>
                  <a:cubicBezTo>
                    <a:pt x="5080" y="1207404"/>
                    <a:pt x="10160" y="1213754"/>
                    <a:pt x="19050" y="1215024"/>
                  </a:cubicBezTo>
                  <a:cubicBezTo>
                    <a:pt x="29210" y="1216294"/>
                    <a:pt x="38100" y="1216294"/>
                    <a:pt x="48260" y="1216294"/>
                  </a:cubicBezTo>
                  <a:cubicBezTo>
                    <a:pt x="151766" y="1217564"/>
                    <a:pt x="264647" y="1217564"/>
                    <a:pt x="381054" y="1218834"/>
                  </a:cubicBezTo>
                  <a:cubicBezTo>
                    <a:pt x="444550" y="1220104"/>
                    <a:pt x="508045" y="1221374"/>
                    <a:pt x="568012" y="1222644"/>
                  </a:cubicBezTo>
                  <a:cubicBezTo>
                    <a:pt x="673838" y="1223914"/>
                    <a:pt x="776135" y="1223914"/>
                    <a:pt x="881961" y="1225184"/>
                  </a:cubicBezTo>
                  <a:cubicBezTo>
                    <a:pt x="924291" y="1225184"/>
                    <a:pt x="963094" y="1225184"/>
                    <a:pt x="1005424" y="1223914"/>
                  </a:cubicBezTo>
                  <a:cubicBezTo>
                    <a:pt x="1023061" y="1223914"/>
                    <a:pt x="1044226" y="1222644"/>
                    <a:pt x="1061864" y="1222644"/>
                  </a:cubicBezTo>
                  <a:cubicBezTo>
                    <a:pt x="1132414" y="1223914"/>
                    <a:pt x="2543418" y="1215024"/>
                    <a:pt x="2613968" y="1216294"/>
                  </a:cubicBezTo>
                  <a:cubicBezTo>
                    <a:pt x="2712738" y="1217564"/>
                    <a:pt x="2984357" y="1217564"/>
                    <a:pt x="3083127" y="1217564"/>
                  </a:cubicBezTo>
                  <a:cubicBezTo>
                    <a:pt x="3121930" y="1217564"/>
                    <a:pt x="3157205" y="1216294"/>
                    <a:pt x="3196007" y="1216294"/>
                  </a:cubicBezTo>
                  <a:cubicBezTo>
                    <a:pt x="3259502" y="1217564"/>
                    <a:pt x="3322998" y="1218834"/>
                    <a:pt x="3386493" y="1220104"/>
                  </a:cubicBezTo>
                  <a:cubicBezTo>
                    <a:pt x="3524066" y="1222644"/>
                    <a:pt x="3658111" y="1220104"/>
                    <a:pt x="3795684" y="1223914"/>
                  </a:cubicBezTo>
                  <a:cubicBezTo>
                    <a:pt x="4024972" y="1228994"/>
                    <a:pt x="4257788" y="1222644"/>
                    <a:pt x="4483311" y="1227724"/>
                  </a:cubicBezTo>
                  <a:cubicBezTo>
                    <a:pt x="4503631" y="1228994"/>
                    <a:pt x="4523951" y="1227724"/>
                    <a:pt x="4546811" y="1227724"/>
                  </a:cubicBezTo>
                  <a:cubicBezTo>
                    <a:pt x="4546811" y="1203594"/>
                    <a:pt x="4546811" y="1190894"/>
                    <a:pt x="4546811" y="1169525"/>
                  </a:cubicBezTo>
                  <a:cubicBezTo>
                    <a:pt x="4545541" y="1124521"/>
                    <a:pt x="4543001" y="1082165"/>
                    <a:pt x="4543001" y="1036278"/>
                  </a:cubicBezTo>
                  <a:close/>
                </a:path>
              </a:pathLst>
            </a:custGeom>
            <a:solidFill>
              <a:srgbClr val="C7D3FF"/>
            </a:solidFill>
          </p:spPr>
        </p:sp>
      </p:grpSp>
      <p:sp>
        <p:nvSpPr>
          <p:cNvPr id="11" name="TextBox 11"/>
          <p:cNvSpPr txBox="1"/>
          <p:nvPr/>
        </p:nvSpPr>
        <p:spPr>
          <a:xfrm>
            <a:off x="6934200" y="7036227"/>
            <a:ext cx="10991326" cy="2720250"/>
          </a:xfrm>
          <a:prstGeom prst="rect">
            <a:avLst/>
          </a:prstGeom>
        </p:spPr>
        <p:txBody>
          <a:bodyPr lIns="0" tIns="0" rIns="0" bIns="0" rtlCol="0" anchor="t">
            <a:spAutoFit/>
          </a:bodyPr>
          <a:lstStyle/>
          <a:p>
            <a:pPr algn="just">
              <a:lnSpc>
                <a:spcPts val="5464"/>
              </a:lnSpc>
              <a:spcBef>
                <a:spcPct val="0"/>
              </a:spcBef>
            </a:pPr>
            <a:r>
              <a:rPr lang="en-US" sz="3903" dirty="0" err="1">
                <a:solidFill>
                  <a:srgbClr val="000000"/>
                </a:solidFill>
                <a:latin typeface="Glacial Indifference"/>
                <a:ea typeface="Glacial Indifference"/>
                <a:cs typeface="Glacial Indifference"/>
                <a:sym typeface="Glacial Indifference"/>
              </a:rPr>
              <a:t>Pourquoi</a:t>
            </a:r>
            <a:r>
              <a:rPr lang="en-US" sz="3903" dirty="0">
                <a:solidFill>
                  <a:srgbClr val="000000"/>
                </a:solidFill>
                <a:latin typeface="Glacial Indifference"/>
                <a:ea typeface="Glacial Indifference"/>
                <a:cs typeface="Glacial Indifference"/>
                <a:sym typeface="Glacial Indifference"/>
              </a:rPr>
              <a:t> </a:t>
            </a:r>
            <a:r>
              <a:rPr lang="en-US" sz="3903" dirty="0" err="1">
                <a:solidFill>
                  <a:srgbClr val="000000"/>
                </a:solidFill>
                <a:latin typeface="Glacial Indifference"/>
                <a:ea typeface="Glacial Indifference"/>
                <a:cs typeface="Glacial Indifference"/>
                <a:sym typeface="Glacial Indifference"/>
              </a:rPr>
              <a:t>l'utiliser</a:t>
            </a:r>
            <a:r>
              <a:rPr lang="en-US" sz="3903" dirty="0">
                <a:solidFill>
                  <a:srgbClr val="000000"/>
                </a:solidFill>
                <a:latin typeface="Glacial Indifference"/>
                <a:ea typeface="Glacial Indifference"/>
                <a:cs typeface="Glacial Indifference"/>
                <a:sym typeface="Glacial Indifference"/>
              </a:rPr>
              <a:t> ?</a:t>
            </a:r>
          </a:p>
          <a:p>
            <a:pPr algn="just">
              <a:lnSpc>
                <a:spcPts val="5464"/>
              </a:lnSpc>
              <a:spcBef>
                <a:spcPct val="0"/>
              </a:spcBef>
            </a:pPr>
            <a:r>
              <a:rPr lang="en-US" sz="3903" dirty="0" err="1">
                <a:solidFill>
                  <a:srgbClr val="000000"/>
                </a:solidFill>
                <a:latin typeface="Glacial Indifference"/>
                <a:ea typeface="Glacial Indifference"/>
                <a:cs typeface="Glacial Indifference"/>
                <a:sym typeface="Glacial Indifference"/>
              </a:rPr>
              <a:t>Réduit</a:t>
            </a:r>
            <a:r>
              <a:rPr lang="en-US" sz="3903" dirty="0">
                <a:solidFill>
                  <a:srgbClr val="000000"/>
                </a:solidFill>
                <a:latin typeface="Glacial Indifference"/>
                <a:ea typeface="Glacial Indifference"/>
                <a:cs typeface="Glacial Indifference"/>
                <a:sym typeface="Glacial Indifference"/>
              </a:rPr>
              <a:t> le </a:t>
            </a:r>
            <a:r>
              <a:rPr lang="en-US" sz="3903" dirty="0" err="1">
                <a:solidFill>
                  <a:srgbClr val="000000"/>
                </a:solidFill>
                <a:latin typeface="Glacial Indifference"/>
                <a:ea typeface="Glacial Indifference"/>
                <a:cs typeface="Glacial Indifference"/>
                <a:sym typeface="Glacial Indifference"/>
              </a:rPr>
              <a:t>nombre</a:t>
            </a:r>
            <a:r>
              <a:rPr lang="en-US" sz="3903" dirty="0">
                <a:solidFill>
                  <a:srgbClr val="000000"/>
                </a:solidFill>
                <a:latin typeface="Glacial Indifference"/>
                <a:ea typeface="Glacial Indifference"/>
                <a:cs typeface="Glacial Indifference"/>
                <a:sym typeface="Glacial Indifference"/>
              </a:rPr>
              <a:t> de mots </a:t>
            </a:r>
            <a:r>
              <a:rPr lang="en-US" sz="3903" dirty="0" err="1">
                <a:solidFill>
                  <a:srgbClr val="000000"/>
                </a:solidFill>
                <a:latin typeface="Glacial Indifference"/>
                <a:ea typeface="Glacial Indifference"/>
                <a:cs typeface="Glacial Indifference"/>
                <a:sym typeface="Glacial Indifference"/>
              </a:rPr>
              <a:t>différents</a:t>
            </a:r>
            <a:r>
              <a:rPr lang="en-US" sz="3903" dirty="0">
                <a:solidFill>
                  <a:srgbClr val="000000"/>
                </a:solidFill>
                <a:latin typeface="Glacial Indifference"/>
                <a:ea typeface="Glacial Indifference"/>
                <a:cs typeface="Glacial Indifference"/>
                <a:sym typeface="Glacial Indifference"/>
              </a:rPr>
              <a:t> à </a:t>
            </a:r>
            <a:r>
              <a:rPr lang="en-US" sz="3903" dirty="0" err="1">
                <a:solidFill>
                  <a:srgbClr val="000000"/>
                </a:solidFill>
                <a:latin typeface="Glacial Indifference"/>
                <a:ea typeface="Glacial Indifference"/>
                <a:cs typeface="Glacial Indifference"/>
                <a:sym typeface="Glacial Indifference"/>
              </a:rPr>
              <a:t>analyser</a:t>
            </a:r>
            <a:endParaRPr lang="en-US" sz="3903" dirty="0">
              <a:solidFill>
                <a:srgbClr val="000000"/>
              </a:solidFill>
              <a:latin typeface="Glacial Indifference"/>
              <a:ea typeface="Glacial Indifference"/>
              <a:cs typeface="Glacial Indifference"/>
              <a:sym typeface="Glacial Indifference"/>
            </a:endParaRPr>
          </a:p>
          <a:p>
            <a:pPr algn="just">
              <a:lnSpc>
                <a:spcPts val="5464"/>
              </a:lnSpc>
              <a:spcBef>
                <a:spcPct val="0"/>
              </a:spcBef>
            </a:pPr>
            <a:r>
              <a:rPr lang="en-US" sz="3903" dirty="0" err="1">
                <a:solidFill>
                  <a:srgbClr val="000000"/>
                </a:solidFill>
                <a:latin typeface="Glacial Indifference"/>
                <a:ea typeface="Glacial Indifference"/>
                <a:cs typeface="Glacial Indifference"/>
                <a:sym typeface="Glacial Indifference"/>
              </a:rPr>
              <a:t>Améliore</a:t>
            </a:r>
            <a:r>
              <a:rPr lang="en-US" sz="3903" dirty="0">
                <a:solidFill>
                  <a:srgbClr val="000000"/>
                </a:solidFill>
                <a:latin typeface="Glacial Indifference"/>
                <a:ea typeface="Glacial Indifference"/>
                <a:cs typeface="Glacial Indifference"/>
                <a:sym typeface="Glacial Indifference"/>
              </a:rPr>
              <a:t> la </a:t>
            </a:r>
            <a:r>
              <a:rPr lang="en-US" sz="3903" dirty="0" err="1">
                <a:solidFill>
                  <a:srgbClr val="000000"/>
                </a:solidFill>
                <a:latin typeface="Glacial Indifference"/>
                <a:ea typeface="Glacial Indifference"/>
                <a:cs typeface="Glacial Indifference"/>
                <a:sym typeface="Glacial Indifference"/>
              </a:rPr>
              <a:t>qualité</a:t>
            </a:r>
            <a:r>
              <a:rPr lang="en-US" sz="3903" dirty="0">
                <a:solidFill>
                  <a:srgbClr val="000000"/>
                </a:solidFill>
                <a:latin typeface="Glacial Indifference"/>
                <a:ea typeface="Glacial Indifference"/>
                <a:cs typeface="Glacial Indifference"/>
                <a:sym typeface="Glacial Indifference"/>
              </a:rPr>
              <a:t> des </a:t>
            </a:r>
            <a:r>
              <a:rPr lang="en-US" sz="3903" dirty="0" err="1">
                <a:solidFill>
                  <a:srgbClr val="000000"/>
                </a:solidFill>
                <a:latin typeface="Glacial Indifference"/>
                <a:ea typeface="Glacial Indifference"/>
                <a:cs typeface="Glacial Indifference"/>
                <a:sym typeface="Glacial Indifference"/>
              </a:rPr>
              <a:t>statistiques</a:t>
            </a:r>
            <a:r>
              <a:rPr lang="en-US" sz="3903" dirty="0">
                <a:solidFill>
                  <a:srgbClr val="000000"/>
                </a:solidFill>
                <a:latin typeface="Glacial Indifference"/>
                <a:ea typeface="Glacial Indifference"/>
                <a:cs typeface="Glacial Indifference"/>
                <a:sym typeface="Glacial Indifference"/>
              </a:rPr>
              <a:t> </a:t>
            </a:r>
            <a:r>
              <a:rPr lang="en-US" sz="3903" dirty="0" err="1">
                <a:solidFill>
                  <a:srgbClr val="000000"/>
                </a:solidFill>
                <a:latin typeface="Glacial Indifference"/>
                <a:ea typeface="Glacial Indifference"/>
                <a:cs typeface="Glacial Indifference"/>
                <a:sym typeface="Glacial Indifference"/>
              </a:rPr>
              <a:t>textuelles</a:t>
            </a:r>
            <a:endParaRPr lang="en-US" sz="3903" dirty="0">
              <a:solidFill>
                <a:srgbClr val="000000"/>
              </a:solidFill>
              <a:latin typeface="Glacial Indifference"/>
              <a:ea typeface="Glacial Indifference"/>
              <a:cs typeface="Glacial Indifference"/>
              <a:sym typeface="Glacial Indifference"/>
            </a:endParaRPr>
          </a:p>
          <a:p>
            <a:pPr algn="just">
              <a:lnSpc>
                <a:spcPts val="5464"/>
              </a:lnSpc>
              <a:spcBef>
                <a:spcPct val="0"/>
              </a:spcBef>
            </a:pPr>
            <a:r>
              <a:rPr lang="en-US" sz="3903" dirty="0" err="1">
                <a:solidFill>
                  <a:srgbClr val="000000"/>
                </a:solidFill>
                <a:latin typeface="Glacial Indifference"/>
                <a:ea typeface="Glacial Indifference"/>
                <a:cs typeface="Glacial Indifference"/>
                <a:sym typeface="Glacial Indifference"/>
              </a:rPr>
              <a:t>Unifie</a:t>
            </a:r>
            <a:r>
              <a:rPr lang="en-US" sz="3903" dirty="0">
                <a:solidFill>
                  <a:srgbClr val="000000"/>
                </a:solidFill>
                <a:latin typeface="Glacial Indifference"/>
                <a:ea typeface="Glacial Indifference"/>
                <a:cs typeface="Glacial Indifference"/>
                <a:sym typeface="Glacial Indifference"/>
              </a:rPr>
              <a:t> les </a:t>
            </a:r>
            <a:r>
              <a:rPr lang="en-US" sz="3903" dirty="0" err="1">
                <a:solidFill>
                  <a:srgbClr val="000000"/>
                </a:solidFill>
                <a:latin typeface="Glacial Indifference"/>
                <a:ea typeface="Glacial Indifference"/>
                <a:cs typeface="Glacial Indifference"/>
                <a:sym typeface="Glacial Indifference"/>
              </a:rPr>
              <a:t>variantes</a:t>
            </a:r>
            <a:r>
              <a:rPr lang="en-US" sz="3903" dirty="0">
                <a:solidFill>
                  <a:srgbClr val="000000"/>
                </a:solidFill>
                <a:latin typeface="Glacial Indifference"/>
                <a:ea typeface="Glacial Indifference"/>
                <a:cs typeface="Glacial Indifference"/>
                <a:sym typeface="Glacial Indifference"/>
              </a:rPr>
              <a:t> </a:t>
            </a:r>
            <a:r>
              <a:rPr lang="en-US" sz="3903" dirty="0" err="1">
                <a:solidFill>
                  <a:srgbClr val="000000"/>
                </a:solidFill>
                <a:latin typeface="Glacial Indifference"/>
                <a:ea typeface="Glacial Indifference"/>
                <a:cs typeface="Glacial Indifference"/>
                <a:sym typeface="Glacial Indifference"/>
              </a:rPr>
              <a:t>grammaticales</a:t>
            </a:r>
            <a:r>
              <a:rPr lang="en-US" sz="3903" dirty="0">
                <a:solidFill>
                  <a:srgbClr val="000000"/>
                </a:solidFill>
                <a:latin typeface="Glacial Indifference"/>
                <a:ea typeface="Glacial Indifference"/>
                <a:cs typeface="Glacial Indifference"/>
                <a:sym typeface="Glacial Indifference"/>
              </a:rPr>
              <a:t> d’un </a:t>
            </a:r>
            <a:r>
              <a:rPr lang="en-US" sz="3903" dirty="0" err="1">
                <a:solidFill>
                  <a:srgbClr val="000000"/>
                </a:solidFill>
                <a:latin typeface="Glacial Indifference"/>
                <a:ea typeface="Glacial Indifference"/>
                <a:cs typeface="Glacial Indifference"/>
                <a:sym typeface="Glacial Indifference"/>
              </a:rPr>
              <a:t>même</a:t>
            </a:r>
            <a:r>
              <a:rPr lang="en-US" sz="3903" dirty="0">
                <a:solidFill>
                  <a:srgbClr val="000000"/>
                </a:solidFill>
                <a:latin typeface="Glacial Indifference"/>
                <a:ea typeface="Glacial Indifference"/>
                <a:cs typeface="Glacial Indifference"/>
                <a:sym typeface="Glacial Indifference"/>
              </a:rPr>
              <a:t> mot</a:t>
            </a:r>
          </a:p>
        </p:txBody>
      </p:sp>
      <p:sp>
        <p:nvSpPr>
          <p:cNvPr id="12" name="TextBox 7">
            <a:extLst>
              <a:ext uri="{FF2B5EF4-FFF2-40B4-BE49-F238E27FC236}">
                <a16:creationId xmlns:a16="http://schemas.microsoft.com/office/drawing/2014/main" id="{FE24C6D6-8D15-4245-A5B4-A413A81205D9}"/>
              </a:ext>
            </a:extLst>
          </p:cNvPr>
          <p:cNvSpPr txBox="1"/>
          <p:nvPr/>
        </p:nvSpPr>
        <p:spPr>
          <a:xfrm>
            <a:off x="152399" y="1881703"/>
            <a:ext cx="7656275" cy="1168397"/>
          </a:xfrm>
          <a:prstGeom prst="rect">
            <a:avLst/>
          </a:prstGeom>
        </p:spPr>
        <p:txBody>
          <a:bodyPr wrap="square" lIns="0" tIns="0" rIns="0" bIns="0" rtlCol="0" anchor="t">
            <a:spAutoFit/>
          </a:bodyPr>
          <a:lstStyle/>
          <a:p>
            <a:pPr marL="685800" lvl="0" indent="-685800">
              <a:lnSpc>
                <a:spcPts val="10080"/>
              </a:lnSpc>
              <a:spcBef>
                <a:spcPct val="0"/>
              </a:spcBef>
              <a:buFont typeface="Wingdings" panose="05000000000000000000" pitchFamily="2" charset="2"/>
              <a:buChar char="q"/>
            </a:pPr>
            <a:r>
              <a:rPr lang="en-US" sz="5400" b="1" i="1" dirty="0" err="1">
                <a:solidFill>
                  <a:srgbClr val="2D3880"/>
                </a:solidFill>
                <a:latin typeface="Cormorant Garamond Bold Italics"/>
                <a:ea typeface="Cormorant Garamond Bold Italics"/>
                <a:cs typeface="Cormorant Garamond Bold Italics"/>
                <a:sym typeface="Cormorant Garamond Bold Italics"/>
              </a:rPr>
              <a:t>Lemmatisation</a:t>
            </a:r>
            <a:endParaRPr lang="en-US" sz="5400" b="1" i="1" dirty="0">
              <a:solidFill>
                <a:srgbClr val="2D388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240" y="3137508"/>
            <a:ext cx="16567136" cy="6815798"/>
            <a:chOff x="0" y="0"/>
            <a:chExt cx="5060551" cy="2081935"/>
          </a:xfrm>
        </p:grpSpPr>
        <p:sp>
          <p:nvSpPr>
            <p:cNvPr id="3" name="Freeform 3"/>
            <p:cNvSpPr/>
            <p:nvPr/>
          </p:nvSpPr>
          <p:spPr>
            <a:xfrm>
              <a:off x="0" y="0"/>
              <a:ext cx="5060551" cy="2081935"/>
            </a:xfrm>
            <a:custGeom>
              <a:avLst/>
              <a:gdLst/>
              <a:ahLst/>
              <a:cxnLst/>
              <a:rect l="l" t="t" r="r" b="b"/>
              <a:pathLst>
                <a:path w="5060551" h="2081935">
                  <a:moveTo>
                    <a:pt x="5060551" y="1040967"/>
                  </a:moveTo>
                  <a:lnTo>
                    <a:pt x="4654151" y="0"/>
                  </a:lnTo>
                  <a:lnTo>
                    <a:pt x="4654151" y="203200"/>
                  </a:lnTo>
                  <a:lnTo>
                    <a:pt x="0" y="203200"/>
                  </a:lnTo>
                  <a:lnTo>
                    <a:pt x="0" y="1878735"/>
                  </a:lnTo>
                  <a:lnTo>
                    <a:pt x="4654151" y="1878735"/>
                  </a:lnTo>
                  <a:lnTo>
                    <a:pt x="4654151" y="2081935"/>
                  </a:lnTo>
                  <a:lnTo>
                    <a:pt x="5060551" y="1040967"/>
                  </a:lnTo>
                  <a:close/>
                </a:path>
              </a:pathLst>
            </a:custGeom>
            <a:solidFill>
              <a:srgbClr val="C7D3FF"/>
            </a:solidFill>
          </p:spPr>
        </p:sp>
        <p:sp>
          <p:nvSpPr>
            <p:cNvPr id="4" name="TextBox 4"/>
            <p:cNvSpPr txBox="1"/>
            <p:nvPr/>
          </p:nvSpPr>
          <p:spPr>
            <a:xfrm>
              <a:off x="0" y="117475"/>
              <a:ext cx="4958951" cy="1761260"/>
            </a:xfrm>
            <a:prstGeom prst="rect">
              <a:avLst/>
            </a:prstGeom>
          </p:spPr>
          <p:txBody>
            <a:bodyPr lIns="50800" tIns="50800" rIns="50800" bIns="50800" rtlCol="0" anchor="ctr"/>
            <a:lstStyle/>
            <a:p>
              <a:pPr algn="l">
                <a:lnSpc>
                  <a:spcPts val="5879"/>
                </a:lnSpc>
              </a:pPr>
              <a:endParaRPr dirty="0"/>
            </a:p>
            <a:p>
              <a:pPr algn="l">
                <a:lnSpc>
                  <a:spcPts val="5879"/>
                </a:lnSpc>
              </a:pPr>
              <a:r>
                <a:rPr lang="en-US" sz="4199" dirty="0" err="1">
                  <a:solidFill>
                    <a:srgbClr val="000000"/>
                  </a:solidFill>
                  <a:latin typeface="Glacial Indifference"/>
                  <a:ea typeface="Glacial Indifference"/>
                  <a:cs typeface="Glacial Indifference"/>
                  <a:sym typeface="Glacial Indifference"/>
                </a:rPr>
                <a:t>Création</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d’une</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matrice</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terme</a:t>
              </a:r>
              <a:r>
                <a:rPr lang="en-US" sz="4199" dirty="0">
                  <a:solidFill>
                    <a:srgbClr val="000000"/>
                  </a:solidFill>
                  <a:latin typeface="Glacial Indifference"/>
                  <a:ea typeface="Glacial Indifference"/>
                  <a:cs typeface="Glacial Indifference"/>
                  <a:sym typeface="Glacial Indifference"/>
                </a:rPr>
                <a:t>-document (Document-Term Matrix)</a:t>
              </a:r>
            </a:p>
            <a:p>
              <a:pPr algn="l">
                <a:lnSpc>
                  <a:spcPts val="5879"/>
                </a:lnSpc>
              </a:pPr>
              <a:r>
                <a:rPr lang="en-US" sz="4199" dirty="0">
                  <a:solidFill>
                    <a:srgbClr val="000000"/>
                  </a:solidFill>
                  <a:latin typeface="Glacial Indifference"/>
                  <a:ea typeface="Glacial Indifference"/>
                  <a:cs typeface="Glacial Indifference"/>
                  <a:sym typeface="Glacial Indifference"/>
                </a:rPr>
                <a:t>Deux </a:t>
              </a:r>
              <a:r>
                <a:rPr lang="en-US" sz="4199" dirty="0" err="1">
                  <a:solidFill>
                    <a:srgbClr val="000000"/>
                  </a:solidFill>
                  <a:latin typeface="Glacial Indifference"/>
                  <a:ea typeface="Glacial Indifference"/>
                  <a:cs typeface="Glacial Indifference"/>
                  <a:sym typeface="Glacial Indifference"/>
                </a:rPr>
                <a:t>approches</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utilisées</a:t>
              </a:r>
              <a:r>
                <a:rPr lang="en-US" sz="4199" dirty="0">
                  <a:solidFill>
                    <a:srgbClr val="000000"/>
                  </a:solidFill>
                  <a:latin typeface="Glacial Indifference"/>
                  <a:ea typeface="Glacial Indifference"/>
                  <a:cs typeface="Glacial Indifference"/>
                  <a:sym typeface="Glacial Indifference"/>
                </a:rPr>
                <a:t> :</a:t>
              </a:r>
            </a:p>
            <a:p>
              <a:pPr marL="906767" lvl="1" indent="-453384" algn="l">
                <a:lnSpc>
                  <a:spcPts val="5879"/>
                </a:lnSpc>
                <a:buFont typeface="Arial"/>
                <a:buChar char="•"/>
              </a:pPr>
              <a:r>
                <a:rPr lang="en-US" sz="4199" dirty="0" err="1">
                  <a:solidFill>
                    <a:srgbClr val="000000"/>
                  </a:solidFill>
                  <a:latin typeface="Glacial Indifference"/>
                  <a:ea typeface="Glacial Indifference"/>
                  <a:cs typeface="Glacial Indifference"/>
                  <a:sym typeface="Glacial Indifference"/>
                </a:rPr>
                <a:t>fréquence</a:t>
              </a:r>
              <a:r>
                <a:rPr lang="en-US" sz="4199" dirty="0">
                  <a:solidFill>
                    <a:srgbClr val="000000"/>
                  </a:solidFill>
                  <a:latin typeface="Glacial Indifference"/>
                  <a:ea typeface="Glacial Indifference"/>
                  <a:cs typeface="Glacial Indifference"/>
                  <a:sym typeface="Glacial Indifference"/>
                </a:rPr>
                <a:t> brute (Bag of Words)</a:t>
              </a:r>
            </a:p>
            <a:p>
              <a:pPr marL="906767" lvl="1" indent="-453384" algn="l">
                <a:lnSpc>
                  <a:spcPts val="5879"/>
                </a:lnSpc>
                <a:buFont typeface="Arial"/>
                <a:buChar char="•"/>
              </a:pPr>
              <a:r>
                <a:rPr lang="en-US" sz="4199" dirty="0" err="1">
                  <a:solidFill>
                    <a:srgbClr val="000000"/>
                  </a:solidFill>
                  <a:latin typeface="Glacial Indifference"/>
                  <a:ea typeface="Glacial Indifference"/>
                  <a:cs typeface="Glacial Indifference"/>
                  <a:sym typeface="Glacial Indifference"/>
                </a:rPr>
                <a:t>pondération</a:t>
              </a:r>
              <a:r>
                <a:rPr lang="en-US" sz="4199" dirty="0">
                  <a:solidFill>
                    <a:srgbClr val="000000"/>
                  </a:solidFill>
                  <a:latin typeface="Glacial Indifference"/>
                  <a:ea typeface="Glacial Indifference"/>
                  <a:cs typeface="Glacial Indifference"/>
                  <a:sym typeface="Glacial Indifference"/>
                </a:rPr>
                <a:t> TF-IDF</a:t>
              </a:r>
            </a:p>
            <a:p>
              <a:pPr algn="l">
                <a:lnSpc>
                  <a:spcPts val="5879"/>
                </a:lnSpc>
              </a:pPr>
              <a:r>
                <a:rPr lang="en-US" sz="4199" dirty="0">
                  <a:solidFill>
                    <a:srgbClr val="000000"/>
                  </a:solidFill>
                  <a:latin typeface="Glacial Indifference"/>
                  <a:ea typeface="Glacial Indifference"/>
                  <a:cs typeface="Glacial Indifference"/>
                  <a:sym typeface="Glacial Indifference"/>
                </a:rPr>
                <a:t>→ Transformation </a:t>
              </a:r>
              <a:r>
                <a:rPr lang="en-US" sz="4199" dirty="0" err="1">
                  <a:solidFill>
                    <a:srgbClr val="000000"/>
                  </a:solidFill>
                  <a:latin typeface="Glacial Indifference"/>
                  <a:ea typeface="Glacial Indifference"/>
                  <a:cs typeface="Glacial Indifference"/>
                  <a:sym typeface="Glacial Indifference"/>
                </a:rPr>
                <a:t>en</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données</a:t>
              </a:r>
              <a:r>
                <a:rPr lang="en-US" sz="4199" dirty="0">
                  <a:solidFill>
                    <a:srgbClr val="000000"/>
                  </a:solidFill>
                  <a:latin typeface="Glacial Indifference"/>
                  <a:ea typeface="Glacial Indifference"/>
                  <a:cs typeface="Glacial Indifference"/>
                  <a:sym typeface="Glacial Indifference"/>
                </a:rPr>
                <a:t> </a:t>
              </a:r>
              <a:r>
                <a:rPr lang="en-US" sz="4199" dirty="0" err="1">
                  <a:solidFill>
                    <a:srgbClr val="000000"/>
                  </a:solidFill>
                  <a:latin typeface="Glacial Indifference"/>
                  <a:ea typeface="Glacial Indifference"/>
                  <a:cs typeface="Glacial Indifference"/>
                  <a:sym typeface="Glacial Indifference"/>
                </a:rPr>
                <a:t>numériques</a:t>
              </a:r>
              <a:endParaRPr lang="en-US" sz="4199" dirty="0">
                <a:solidFill>
                  <a:srgbClr val="000000"/>
                </a:solidFill>
                <a:latin typeface="Glacial Indifference"/>
                <a:ea typeface="Glacial Indifference"/>
                <a:cs typeface="Glacial Indifference"/>
                <a:sym typeface="Glacial Indifference"/>
              </a:endParaRPr>
            </a:p>
            <a:p>
              <a:pPr algn="l">
                <a:lnSpc>
                  <a:spcPts val="5879"/>
                </a:lnSpc>
              </a:pPr>
              <a:r>
                <a:rPr lang="en-US" sz="4199" dirty="0" err="1">
                  <a:solidFill>
                    <a:srgbClr val="000000"/>
                  </a:solidFill>
                  <a:latin typeface="Glacial Indifference"/>
                  <a:ea typeface="Glacial Indifference"/>
                  <a:cs typeface="Glacial Indifference"/>
                  <a:sym typeface="Glacial Indifference"/>
                </a:rPr>
                <a:t>Méthodes</a:t>
              </a:r>
              <a:r>
                <a:rPr lang="en-US" sz="4199" dirty="0">
                  <a:solidFill>
                    <a:srgbClr val="000000"/>
                  </a:solidFill>
                  <a:latin typeface="Glacial Indifference"/>
                  <a:ea typeface="Glacial Indifference"/>
                  <a:cs typeface="Glacial Indifference"/>
                  <a:sym typeface="Glacial Indifference"/>
                </a:rPr>
                <a:t> : Bag-of-Words, TF-IDF</a:t>
              </a:r>
            </a:p>
          </p:txBody>
        </p:sp>
      </p:grpSp>
      <p:sp>
        <p:nvSpPr>
          <p:cNvPr id="5" name="Freeform 5"/>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dirty="0" err="1">
                <a:solidFill>
                  <a:srgbClr val="2D3880"/>
                </a:solidFill>
                <a:latin typeface="Cormorant Garamond Bold Italics"/>
                <a:ea typeface="Cormorant Garamond Bold Italics"/>
                <a:cs typeface="Cormorant Garamond Bold Italics"/>
                <a:sym typeface="Cormorant Garamond Bold Italics"/>
              </a:rPr>
              <a:t>Etape</a:t>
            </a:r>
            <a:r>
              <a:rPr lang="en-US" sz="7200" b="1" i="1" dirty="0">
                <a:solidFill>
                  <a:srgbClr val="2D3880"/>
                </a:solidFill>
                <a:latin typeface="Cormorant Garamond Bold Italics"/>
                <a:ea typeface="Cormorant Garamond Bold Italics"/>
                <a:cs typeface="Cormorant Garamond Bold Italics"/>
                <a:sym typeface="Cormorant Garamond Bold Italics"/>
              </a:rPr>
              <a:t> 4</a:t>
            </a:r>
          </a:p>
        </p:txBody>
      </p:sp>
      <p:sp>
        <p:nvSpPr>
          <p:cNvPr id="8" name="TextBox 8"/>
          <p:cNvSpPr txBox="1"/>
          <p:nvPr/>
        </p:nvSpPr>
        <p:spPr>
          <a:xfrm>
            <a:off x="8389336" y="9742169"/>
            <a:ext cx="16262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9</a:t>
            </a:r>
          </a:p>
        </p:txBody>
      </p:sp>
      <p:sp>
        <p:nvSpPr>
          <p:cNvPr id="9" name="TextBox 7">
            <a:extLst>
              <a:ext uri="{FF2B5EF4-FFF2-40B4-BE49-F238E27FC236}">
                <a16:creationId xmlns:a16="http://schemas.microsoft.com/office/drawing/2014/main" id="{2E76FDF7-94D9-4AAC-98A4-E9BEFDDD0A4C}"/>
              </a:ext>
            </a:extLst>
          </p:cNvPr>
          <p:cNvSpPr txBox="1"/>
          <p:nvPr/>
        </p:nvSpPr>
        <p:spPr>
          <a:xfrm>
            <a:off x="454240" y="1699550"/>
            <a:ext cx="7935096" cy="1168397"/>
          </a:xfrm>
          <a:prstGeom prst="rect">
            <a:avLst/>
          </a:prstGeom>
        </p:spPr>
        <p:txBody>
          <a:bodyPr wrap="square" lIns="0" tIns="0" rIns="0" bIns="0" rtlCol="0" anchor="t">
            <a:spAutoFit/>
          </a:bodyPr>
          <a:lstStyle/>
          <a:p>
            <a:pPr marL="857250" lvl="0" indent="-857250">
              <a:lnSpc>
                <a:spcPts val="10080"/>
              </a:lnSpc>
              <a:spcBef>
                <a:spcPct val="0"/>
              </a:spcBef>
              <a:buFont typeface="Wingdings" panose="05000000000000000000" pitchFamily="2" charset="2"/>
              <a:buChar char="q"/>
            </a:pPr>
            <a:r>
              <a:rPr lang="en-US" sz="4800" b="1" i="1" dirty="0" err="1">
                <a:solidFill>
                  <a:srgbClr val="2D3880"/>
                </a:solidFill>
                <a:latin typeface="Cormorant Garamond Bold Italics"/>
                <a:ea typeface="Cormorant Garamond Bold Italics"/>
                <a:cs typeface="Cormorant Garamond Bold Italics"/>
                <a:sym typeface="Cormorant Garamond Bold Italics"/>
              </a:rPr>
              <a:t>Vectorisation</a:t>
            </a:r>
            <a:endParaRPr lang="en-US" sz="4800" b="1" i="1" dirty="0">
              <a:solidFill>
                <a:srgbClr val="2D388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dirty="0" err="1">
                <a:solidFill>
                  <a:srgbClr val="2D3880"/>
                </a:solidFill>
                <a:latin typeface="Cormorant Garamond Bold Italics"/>
                <a:ea typeface="Cormorant Garamond Bold Italics"/>
                <a:cs typeface="Cormorant Garamond Bold Italics"/>
                <a:sym typeface="Cormorant Garamond Bold Italics"/>
              </a:rPr>
              <a:t>Etape</a:t>
            </a:r>
            <a:r>
              <a:rPr lang="en-US" sz="7200" b="1" i="1" dirty="0">
                <a:solidFill>
                  <a:srgbClr val="2D3880"/>
                </a:solidFill>
                <a:latin typeface="Cormorant Garamond Bold Italics"/>
                <a:ea typeface="Cormorant Garamond Bold Italics"/>
                <a:cs typeface="Cormorant Garamond Bold Italics"/>
                <a:sym typeface="Cormorant Garamond Bold Italics"/>
              </a:rPr>
              <a:t> 4</a:t>
            </a:r>
          </a:p>
        </p:txBody>
      </p:sp>
      <p:sp>
        <p:nvSpPr>
          <p:cNvPr id="5" name="ZoneTexte 4">
            <a:extLst>
              <a:ext uri="{FF2B5EF4-FFF2-40B4-BE49-F238E27FC236}">
                <a16:creationId xmlns:a16="http://schemas.microsoft.com/office/drawing/2014/main" id="{97AF2E7C-E991-4736-9B95-BD745AFECBD3}"/>
              </a:ext>
            </a:extLst>
          </p:cNvPr>
          <p:cNvSpPr txBox="1"/>
          <p:nvPr/>
        </p:nvSpPr>
        <p:spPr>
          <a:xfrm>
            <a:off x="228600" y="2763271"/>
            <a:ext cx="17830800" cy="2062103"/>
          </a:xfrm>
          <a:prstGeom prst="rect">
            <a:avLst/>
          </a:prstGeom>
          <a:noFill/>
        </p:spPr>
        <p:txBody>
          <a:bodyPr wrap="square">
            <a:spAutoFit/>
          </a:bodyPr>
          <a:lstStyle/>
          <a:p>
            <a:pPr marL="457200" indent="-457200" algn="just">
              <a:buFont typeface="Wingdings" panose="05000000000000000000" pitchFamily="2" charset="2"/>
              <a:buChar char="q"/>
            </a:pPr>
            <a:r>
              <a:rPr lang="fr-SN" sz="3200" dirty="0">
                <a:latin typeface="Glacial Indifference" panose="020B0604020202020204" charset="0"/>
              </a:rPr>
              <a:t>L’outil central de cette méthode est la matrice document-terme : une structure où chaque ligne correspond à un document et chaque colonne à un mot du corpus. Chaque cellule indique le nombre d’occurrences du mot dans le document. </a:t>
            </a:r>
          </a:p>
          <a:p>
            <a:pPr marL="457200" indent="-457200" algn="just">
              <a:buFont typeface="Wingdings" panose="05000000000000000000" pitchFamily="2" charset="2"/>
              <a:buChar char="q"/>
            </a:pPr>
            <a:r>
              <a:rPr lang="en-US" sz="3200" dirty="0">
                <a:latin typeface="Glacial Indifference" panose="020B0604020202020204" charset="0"/>
              </a:rPr>
              <a:t>La </a:t>
            </a:r>
            <a:r>
              <a:rPr lang="en-US" sz="3200" dirty="0" err="1">
                <a:latin typeface="Glacial Indifference" panose="020B0604020202020204" charset="0"/>
              </a:rPr>
              <a:t>mesure</a:t>
            </a:r>
            <a:r>
              <a:rPr lang="en-US" sz="3200" dirty="0">
                <a:latin typeface="Glacial Indifference" panose="020B0604020202020204" charset="0"/>
              </a:rPr>
              <a:t> TF-IDF (Term Frequency - Inverse Document Frequency) </a:t>
            </a:r>
            <a:r>
              <a:rPr lang="en-US" sz="3200" dirty="0" err="1">
                <a:latin typeface="Glacial Indifference" panose="020B0604020202020204" charset="0"/>
              </a:rPr>
              <a:t>est</a:t>
            </a:r>
            <a:r>
              <a:rPr lang="en-US" sz="3200" dirty="0">
                <a:latin typeface="Glacial Indifference" panose="020B0604020202020204" charset="0"/>
              </a:rPr>
              <a:t> </a:t>
            </a:r>
            <a:r>
              <a:rPr lang="en-US" sz="3200" dirty="0" err="1">
                <a:latin typeface="Glacial Indifference" panose="020B0604020202020204" charset="0"/>
              </a:rPr>
              <a:t>aussi</a:t>
            </a:r>
            <a:r>
              <a:rPr lang="en-US" sz="3200" dirty="0">
                <a:latin typeface="Glacial Indifference" panose="020B0604020202020204" charset="0"/>
              </a:rPr>
              <a:t> </a:t>
            </a:r>
            <a:r>
              <a:rPr lang="en-US" sz="3200" dirty="0" err="1">
                <a:latin typeface="Glacial Indifference" panose="020B0604020202020204" charset="0"/>
              </a:rPr>
              <a:t>utilisée</a:t>
            </a:r>
            <a:r>
              <a:rPr lang="en-US" sz="3200" dirty="0">
                <a:latin typeface="Glacial Indifference" panose="020B0604020202020204" charset="0"/>
              </a:rPr>
              <a:t> </a:t>
            </a:r>
            <a:r>
              <a:rPr lang="en-US" sz="3200" dirty="0" err="1">
                <a:latin typeface="Glacial Indifference" panose="020B0604020202020204" charset="0"/>
              </a:rPr>
              <a:t>ici</a:t>
            </a:r>
            <a:r>
              <a:rPr lang="en-US" sz="3200" dirty="0">
                <a:latin typeface="Glacial Indifference" panose="020B0604020202020204" charset="0"/>
              </a:rPr>
              <a:t>. </a:t>
            </a:r>
            <a:endParaRPr lang="fr-SN" sz="3200" dirty="0">
              <a:latin typeface="Glacial Indifference" panose="020B0604020202020204" charset="0"/>
            </a:endParaRPr>
          </a:p>
        </p:txBody>
      </p:sp>
      <p:pic>
        <p:nvPicPr>
          <p:cNvPr id="11" name="Image 10">
            <a:extLst>
              <a:ext uri="{FF2B5EF4-FFF2-40B4-BE49-F238E27FC236}">
                <a16:creationId xmlns:a16="http://schemas.microsoft.com/office/drawing/2014/main" id="{18460095-B4CA-486C-8F9C-89F3ADC6CA2D}"/>
              </a:ext>
            </a:extLst>
          </p:cNvPr>
          <p:cNvPicPr>
            <a:picLocks noChangeAspect="1"/>
          </p:cNvPicPr>
          <p:nvPr/>
        </p:nvPicPr>
        <p:blipFill>
          <a:blip r:embed="rId2"/>
          <a:stretch>
            <a:fillRect/>
          </a:stretch>
        </p:blipFill>
        <p:spPr>
          <a:xfrm>
            <a:off x="5750430" y="5124708"/>
            <a:ext cx="5974755" cy="1332350"/>
          </a:xfrm>
          <a:prstGeom prst="rect">
            <a:avLst/>
          </a:prstGeom>
        </p:spPr>
      </p:pic>
      <p:pic>
        <p:nvPicPr>
          <p:cNvPr id="13" name="Image 12">
            <a:extLst>
              <a:ext uri="{FF2B5EF4-FFF2-40B4-BE49-F238E27FC236}">
                <a16:creationId xmlns:a16="http://schemas.microsoft.com/office/drawing/2014/main" id="{5B9412FA-5A5E-40D8-BF54-5D9909DF24F0}"/>
              </a:ext>
            </a:extLst>
          </p:cNvPr>
          <p:cNvPicPr>
            <a:picLocks noChangeAspect="1"/>
          </p:cNvPicPr>
          <p:nvPr/>
        </p:nvPicPr>
        <p:blipFill>
          <a:blip r:embed="rId3"/>
          <a:stretch>
            <a:fillRect/>
          </a:stretch>
        </p:blipFill>
        <p:spPr>
          <a:xfrm>
            <a:off x="401233" y="6357998"/>
            <a:ext cx="3962400" cy="1140124"/>
          </a:xfrm>
          <a:prstGeom prst="rect">
            <a:avLst/>
          </a:prstGeom>
        </p:spPr>
      </p:pic>
      <p:pic>
        <p:nvPicPr>
          <p:cNvPr id="15" name="Image 14">
            <a:extLst>
              <a:ext uri="{FF2B5EF4-FFF2-40B4-BE49-F238E27FC236}">
                <a16:creationId xmlns:a16="http://schemas.microsoft.com/office/drawing/2014/main" id="{2F0658C8-6BFC-4E71-AF70-CD980160A0A3}"/>
              </a:ext>
            </a:extLst>
          </p:cNvPr>
          <p:cNvPicPr>
            <a:picLocks noChangeAspect="1"/>
          </p:cNvPicPr>
          <p:nvPr/>
        </p:nvPicPr>
        <p:blipFill>
          <a:blip r:embed="rId4"/>
          <a:stretch>
            <a:fillRect/>
          </a:stretch>
        </p:blipFill>
        <p:spPr>
          <a:xfrm>
            <a:off x="11831915" y="6280360"/>
            <a:ext cx="5757335" cy="1295400"/>
          </a:xfrm>
          <a:prstGeom prst="rect">
            <a:avLst/>
          </a:prstGeom>
        </p:spPr>
      </p:pic>
      <p:sp>
        <p:nvSpPr>
          <p:cNvPr id="17" name="ZoneTexte 16">
            <a:extLst>
              <a:ext uri="{FF2B5EF4-FFF2-40B4-BE49-F238E27FC236}">
                <a16:creationId xmlns:a16="http://schemas.microsoft.com/office/drawing/2014/main" id="{516D864A-3895-402C-B7E9-85B1D79BBB3B}"/>
              </a:ext>
            </a:extLst>
          </p:cNvPr>
          <p:cNvSpPr txBox="1"/>
          <p:nvPr/>
        </p:nvSpPr>
        <p:spPr>
          <a:xfrm>
            <a:off x="401233" y="7686867"/>
            <a:ext cx="6477000" cy="2246769"/>
          </a:xfrm>
          <a:prstGeom prst="rect">
            <a:avLst/>
          </a:prstGeom>
          <a:noFill/>
        </p:spPr>
        <p:txBody>
          <a:bodyPr wrap="square">
            <a:spAutoFit/>
          </a:bodyPr>
          <a:lstStyle/>
          <a:p>
            <a:pPr algn="just"/>
            <a:r>
              <a:rPr lang="fr-FR" sz="2800" b="0" i="0" dirty="0">
                <a:effectLst/>
                <a:latin typeface="Glacial Indifference" panose="020B0604020202020204" charset="0"/>
              </a:rPr>
              <a:t>fréquence d'apparition du terme ( t ) dans le document ( d ), normalisée par le nombre total de mots dans ( d ) . Le numérateur est le nombre de fois que le terme t apparait dans d.</a:t>
            </a:r>
            <a:endParaRPr lang="fr-SN" sz="2800" dirty="0">
              <a:latin typeface="Glacial Indifference" panose="020B0604020202020204" charset="0"/>
            </a:endParaRPr>
          </a:p>
        </p:txBody>
      </p:sp>
      <p:sp>
        <p:nvSpPr>
          <p:cNvPr id="19" name="ZoneTexte 18">
            <a:extLst>
              <a:ext uri="{FF2B5EF4-FFF2-40B4-BE49-F238E27FC236}">
                <a16:creationId xmlns:a16="http://schemas.microsoft.com/office/drawing/2014/main" id="{F0A1F2FF-AB73-4587-8C66-B0B475F3416F}"/>
              </a:ext>
            </a:extLst>
          </p:cNvPr>
          <p:cNvSpPr txBox="1"/>
          <p:nvPr/>
        </p:nvSpPr>
        <p:spPr>
          <a:xfrm>
            <a:off x="11534399" y="7686866"/>
            <a:ext cx="6352368" cy="2246769"/>
          </a:xfrm>
          <a:prstGeom prst="rect">
            <a:avLst/>
          </a:prstGeom>
          <a:noFill/>
        </p:spPr>
        <p:txBody>
          <a:bodyPr wrap="square">
            <a:spAutoFit/>
          </a:bodyPr>
          <a:lstStyle/>
          <a:p>
            <a:pPr algn="just"/>
            <a:r>
              <a:rPr lang="fr-FR" sz="2800" b="0" i="0" dirty="0">
                <a:effectLst/>
                <a:latin typeface="Glacial Indifference" panose="020B0604020202020204" charset="0"/>
              </a:rPr>
              <a:t>mesure la rareté du terme dans l’ensemble des documents. avec ( N ) le nombre total de documents, et le dénominateur représentant le nombre de documents contenant le terme ( t ).</a:t>
            </a:r>
            <a:endParaRPr lang="fr-SN" sz="2800" dirty="0">
              <a:latin typeface="Glacial Indifference" panose="020B0604020202020204" charset="0"/>
            </a:endParaRPr>
          </a:p>
        </p:txBody>
      </p:sp>
      <p:sp>
        <p:nvSpPr>
          <p:cNvPr id="20" name="Freeform 5">
            <a:extLst>
              <a:ext uri="{FF2B5EF4-FFF2-40B4-BE49-F238E27FC236}">
                <a16:creationId xmlns:a16="http://schemas.microsoft.com/office/drawing/2014/main" id="{DEEFACE3-1AE8-4E39-9848-922D6A4CC0A1}"/>
              </a:ext>
            </a:extLst>
          </p:cNvPr>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6">
            <a:extLst>
              <a:ext uri="{FF2B5EF4-FFF2-40B4-BE49-F238E27FC236}">
                <a16:creationId xmlns:a16="http://schemas.microsoft.com/office/drawing/2014/main" id="{01E82172-5382-4334-A4FC-CF8E7E7D2CFA}"/>
              </a:ext>
            </a:extLst>
          </p:cNvPr>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7">
            <a:extLst>
              <a:ext uri="{FF2B5EF4-FFF2-40B4-BE49-F238E27FC236}">
                <a16:creationId xmlns:a16="http://schemas.microsoft.com/office/drawing/2014/main" id="{6B521861-D15E-4A25-A508-46A977ABFDE2}"/>
              </a:ext>
            </a:extLst>
          </p:cNvPr>
          <p:cNvSpPr txBox="1"/>
          <p:nvPr/>
        </p:nvSpPr>
        <p:spPr>
          <a:xfrm>
            <a:off x="401233" y="462606"/>
            <a:ext cx="7935096" cy="1168397"/>
          </a:xfrm>
          <a:prstGeom prst="rect">
            <a:avLst/>
          </a:prstGeom>
        </p:spPr>
        <p:txBody>
          <a:bodyPr wrap="square" lIns="0" tIns="0" rIns="0" bIns="0" rtlCol="0" anchor="t">
            <a:spAutoFit/>
          </a:bodyPr>
          <a:lstStyle/>
          <a:p>
            <a:pPr marL="857250" lvl="0" indent="-857250">
              <a:lnSpc>
                <a:spcPts val="10080"/>
              </a:lnSpc>
              <a:spcBef>
                <a:spcPct val="0"/>
              </a:spcBef>
              <a:buFont typeface="Wingdings" panose="05000000000000000000" pitchFamily="2" charset="2"/>
              <a:buChar char="q"/>
            </a:pPr>
            <a:r>
              <a:rPr lang="en-US" sz="4800" b="1" i="1" dirty="0" err="1">
                <a:solidFill>
                  <a:srgbClr val="2D3880"/>
                </a:solidFill>
                <a:latin typeface="Cormorant Garamond Bold Italics"/>
                <a:ea typeface="Cormorant Garamond Bold Italics"/>
                <a:cs typeface="Cormorant Garamond Bold Italics"/>
                <a:sym typeface="Cormorant Garamond Bold Italics"/>
              </a:rPr>
              <a:t>Exemple</a:t>
            </a:r>
            <a:r>
              <a:rPr lang="en-US" sz="4800" b="1" i="1" dirty="0">
                <a:solidFill>
                  <a:srgbClr val="2D3880"/>
                </a:solidFill>
                <a:latin typeface="Cormorant Garamond Bold Italics"/>
                <a:ea typeface="Cormorant Garamond Bold Italics"/>
                <a:cs typeface="Cormorant Garamond Bold Italics"/>
                <a:sym typeface="Cormorant Garamond Bold Italics"/>
              </a:rPr>
              <a:t> avec TF-IDF</a:t>
            </a:r>
          </a:p>
        </p:txBody>
      </p:sp>
      <p:sp>
        <p:nvSpPr>
          <p:cNvPr id="23" name="TextBox 5">
            <a:extLst>
              <a:ext uri="{FF2B5EF4-FFF2-40B4-BE49-F238E27FC236}">
                <a16:creationId xmlns:a16="http://schemas.microsoft.com/office/drawing/2014/main" id="{DAA43CCD-F48D-400F-A4FC-9CE6F517507A}"/>
              </a:ext>
            </a:extLst>
          </p:cNvPr>
          <p:cNvSpPr txBox="1"/>
          <p:nvPr/>
        </p:nvSpPr>
        <p:spPr>
          <a:xfrm>
            <a:off x="8382000" y="9715500"/>
            <a:ext cx="16262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Glacial Indifference"/>
                <a:ea typeface="Glacial Indifference"/>
                <a:cs typeface="Glacial Indifference"/>
                <a:sym typeface="Glacial Indifference"/>
              </a:rPr>
              <a:t>9</a:t>
            </a:r>
          </a:p>
        </p:txBody>
      </p:sp>
    </p:spTree>
    <p:extLst>
      <p:ext uri="{BB962C8B-B14F-4D97-AF65-F5344CB8AC3E}">
        <p14:creationId xmlns:p14="http://schemas.microsoft.com/office/powerpoint/2010/main" val="291999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Outils utilisés</a:t>
            </a:r>
          </a:p>
        </p:txBody>
      </p:sp>
      <p:sp>
        <p:nvSpPr>
          <p:cNvPr id="5" name="TextBox 5"/>
          <p:cNvSpPr txBox="1"/>
          <p:nvPr/>
        </p:nvSpPr>
        <p:spPr>
          <a:xfrm>
            <a:off x="8382000" y="9715500"/>
            <a:ext cx="16262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Glacial Indifference"/>
                <a:ea typeface="Glacial Indifference"/>
                <a:cs typeface="Glacial Indifference"/>
                <a:sym typeface="Glacial Indifference"/>
              </a:rPr>
              <a:t>9</a:t>
            </a:r>
          </a:p>
        </p:txBody>
      </p:sp>
      <p:sp>
        <p:nvSpPr>
          <p:cNvPr id="7" name="TextBox 7"/>
          <p:cNvSpPr txBox="1"/>
          <p:nvPr/>
        </p:nvSpPr>
        <p:spPr>
          <a:xfrm>
            <a:off x="0" y="2122518"/>
            <a:ext cx="9190575" cy="5974007"/>
          </a:xfrm>
          <a:prstGeom prst="rect">
            <a:avLst/>
          </a:prstGeom>
        </p:spPr>
        <p:txBody>
          <a:bodyPr lIns="0" tIns="0" rIns="0" bIns="0" rtlCol="0" anchor="t">
            <a:spAutoFit/>
          </a:bodyPr>
          <a:lstStyle/>
          <a:p>
            <a:pPr algn="l">
              <a:lnSpc>
                <a:spcPts val="5297"/>
              </a:lnSpc>
              <a:spcBef>
                <a:spcPct val="0"/>
              </a:spcBef>
            </a:pPr>
            <a:r>
              <a:rPr lang="en-US" sz="3783" dirty="0">
                <a:solidFill>
                  <a:srgbClr val="000000"/>
                </a:solidFill>
                <a:latin typeface="Glacial Indifference"/>
                <a:ea typeface="Glacial Indifference"/>
                <a:cs typeface="Glacial Indifference"/>
                <a:sym typeface="Glacial Indifference"/>
              </a:rPr>
              <a:t>Python</a:t>
            </a:r>
          </a:p>
          <a:p>
            <a:pPr marL="816936" lvl="1" indent="-408468" algn="l">
              <a:lnSpc>
                <a:spcPts val="5297"/>
              </a:lnSpc>
              <a:spcBef>
                <a:spcPct val="0"/>
              </a:spcBef>
              <a:buFont typeface="Arial"/>
              <a:buChar char="•"/>
            </a:pP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Nettoyer</a:t>
            </a:r>
            <a:r>
              <a:rPr lang="en-US" sz="3783" dirty="0">
                <a:solidFill>
                  <a:srgbClr val="000000"/>
                </a:solidFill>
                <a:latin typeface="Glacial Indifference"/>
                <a:ea typeface="Glacial Indifference"/>
                <a:cs typeface="Glacial Indifference"/>
                <a:sym typeface="Glacial Indifference"/>
              </a:rPr>
              <a:t> les </a:t>
            </a:r>
            <a:r>
              <a:rPr lang="en-US" sz="3783" dirty="0" err="1">
                <a:solidFill>
                  <a:srgbClr val="000000"/>
                </a:solidFill>
                <a:latin typeface="Glacial Indifference"/>
                <a:ea typeface="Glacial Indifference"/>
                <a:cs typeface="Glacial Indifference"/>
                <a:sym typeface="Glacial Indifference"/>
              </a:rPr>
              <a:t>textes</a:t>
            </a:r>
            <a:r>
              <a:rPr lang="en-US" sz="3783" dirty="0">
                <a:solidFill>
                  <a:srgbClr val="000000"/>
                </a:solidFill>
                <a:latin typeface="Glacial Indifference"/>
                <a:ea typeface="Glacial Indifference"/>
                <a:cs typeface="Glacial Indifference"/>
                <a:sym typeface="Glacial Indifference"/>
              </a:rPr>
              <a:t> : avec re, </a:t>
            </a:r>
            <a:r>
              <a:rPr lang="en-US" sz="3783" dirty="0" err="1">
                <a:solidFill>
                  <a:srgbClr val="000000"/>
                </a:solidFill>
                <a:latin typeface="Glacial Indifference"/>
                <a:ea typeface="Glacial Indifference"/>
                <a:cs typeface="Glacial Indifference"/>
                <a:sym typeface="Glacial Indifference"/>
              </a:rPr>
              <a:t>nltk</a:t>
            </a: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ou</a:t>
            </a:r>
            <a:r>
              <a:rPr lang="en-US" sz="3783" dirty="0">
                <a:solidFill>
                  <a:srgbClr val="000000"/>
                </a:solidFill>
                <a:latin typeface="Glacial Indifference"/>
                <a:ea typeface="Glacial Indifference"/>
                <a:cs typeface="Glacial Indifference"/>
                <a:sym typeface="Glacial Indifference"/>
              </a:rPr>
              <a:t> spacy</a:t>
            </a:r>
          </a:p>
          <a:p>
            <a:pPr marL="816936" lvl="1" indent="-408468" algn="l">
              <a:lnSpc>
                <a:spcPts val="5297"/>
              </a:lnSpc>
              <a:spcBef>
                <a:spcPct val="0"/>
              </a:spcBef>
              <a:buFont typeface="Arial"/>
              <a:buChar char="•"/>
            </a:pPr>
            <a:r>
              <a:rPr lang="en-US" sz="3783" dirty="0" err="1">
                <a:solidFill>
                  <a:srgbClr val="000000"/>
                </a:solidFill>
                <a:latin typeface="Glacial Indifference"/>
                <a:ea typeface="Glacial Indifference"/>
                <a:cs typeface="Glacial Indifference"/>
                <a:sym typeface="Glacial Indifference"/>
              </a:rPr>
              <a:t>Tokeniser</a:t>
            </a:r>
            <a:r>
              <a:rPr lang="en-US" sz="3783" dirty="0">
                <a:solidFill>
                  <a:srgbClr val="000000"/>
                </a:solidFill>
                <a:latin typeface="Glacial Indifference"/>
                <a:ea typeface="Glacial Indifference"/>
                <a:cs typeface="Glacial Indifference"/>
                <a:sym typeface="Glacial Indifference"/>
              </a:rPr>
              <a:t> : avec </a:t>
            </a:r>
            <a:r>
              <a:rPr lang="en-US" sz="3783" dirty="0" err="1">
                <a:solidFill>
                  <a:srgbClr val="000000"/>
                </a:solidFill>
                <a:latin typeface="Glacial Indifference"/>
                <a:ea typeface="Glacial Indifference"/>
                <a:cs typeface="Glacial Indifference"/>
                <a:sym typeface="Glacial Indifference"/>
              </a:rPr>
              <a:t>nltk</a:t>
            </a: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ou</a:t>
            </a:r>
            <a:r>
              <a:rPr lang="en-US" sz="3783" dirty="0">
                <a:solidFill>
                  <a:srgbClr val="000000"/>
                </a:solidFill>
                <a:latin typeface="Glacial Indifference"/>
                <a:ea typeface="Glacial Indifference"/>
                <a:cs typeface="Glacial Indifference"/>
                <a:sym typeface="Glacial Indifference"/>
              </a:rPr>
              <a:t> spacy</a:t>
            </a:r>
          </a:p>
          <a:p>
            <a:pPr marL="816936" lvl="1" indent="-408468" algn="l">
              <a:lnSpc>
                <a:spcPts val="5297"/>
              </a:lnSpc>
              <a:spcBef>
                <a:spcPct val="0"/>
              </a:spcBef>
              <a:buFont typeface="Arial"/>
              <a:buChar char="•"/>
            </a:pP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Lemmatiser</a:t>
            </a:r>
            <a:r>
              <a:rPr lang="en-US" sz="3783" dirty="0">
                <a:solidFill>
                  <a:srgbClr val="000000"/>
                </a:solidFill>
                <a:latin typeface="Glacial Indifference"/>
                <a:ea typeface="Glacial Indifference"/>
                <a:cs typeface="Glacial Indifference"/>
                <a:sym typeface="Glacial Indifference"/>
              </a:rPr>
              <a:t> : avec spacy</a:t>
            </a:r>
          </a:p>
          <a:p>
            <a:pPr marL="816936" lvl="1" indent="-408468" algn="l">
              <a:lnSpc>
                <a:spcPts val="5297"/>
              </a:lnSpc>
              <a:spcBef>
                <a:spcPct val="0"/>
              </a:spcBef>
              <a:buFont typeface="Arial"/>
              <a:buChar char="•"/>
            </a:pPr>
            <a:r>
              <a:rPr lang="en-US" sz="3783" dirty="0" err="1">
                <a:solidFill>
                  <a:srgbClr val="000000"/>
                </a:solidFill>
                <a:latin typeface="Glacial Indifference"/>
                <a:ea typeface="Glacial Indifference"/>
                <a:cs typeface="Glacial Indifference"/>
                <a:sym typeface="Glacial Indifference"/>
              </a:rPr>
              <a:t>Organiser</a:t>
            </a:r>
            <a:r>
              <a:rPr lang="en-US" sz="3783" dirty="0">
                <a:solidFill>
                  <a:srgbClr val="000000"/>
                </a:solidFill>
                <a:latin typeface="Glacial Indifference"/>
                <a:ea typeface="Glacial Indifference"/>
                <a:cs typeface="Glacial Indifference"/>
                <a:sym typeface="Glacial Indifference"/>
              </a:rPr>
              <a:t> les </a:t>
            </a:r>
            <a:r>
              <a:rPr lang="en-US" sz="3783" dirty="0" err="1">
                <a:solidFill>
                  <a:srgbClr val="000000"/>
                </a:solidFill>
                <a:latin typeface="Glacial Indifference"/>
                <a:ea typeface="Glacial Indifference"/>
                <a:cs typeface="Glacial Indifference"/>
                <a:sym typeface="Glacial Indifference"/>
              </a:rPr>
              <a:t>données</a:t>
            </a:r>
            <a:r>
              <a:rPr lang="en-US" sz="3783" dirty="0">
                <a:solidFill>
                  <a:srgbClr val="000000"/>
                </a:solidFill>
                <a:latin typeface="Glacial Indifference"/>
                <a:ea typeface="Glacial Indifference"/>
                <a:cs typeface="Glacial Indifference"/>
                <a:sym typeface="Glacial Indifference"/>
              </a:rPr>
              <a:t> : avec pandas</a:t>
            </a:r>
          </a:p>
          <a:p>
            <a:pPr marL="816936" lvl="1" indent="-408468" algn="l">
              <a:lnSpc>
                <a:spcPts val="5297"/>
              </a:lnSpc>
              <a:spcBef>
                <a:spcPct val="0"/>
              </a:spcBef>
              <a:buFont typeface="Arial"/>
              <a:buChar char="•"/>
            </a:pPr>
            <a:r>
              <a:rPr lang="en-US" sz="3783" dirty="0" err="1">
                <a:solidFill>
                  <a:srgbClr val="000000"/>
                </a:solidFill>
                <a:latin typeface="Glacial Indifference"/>
                <a:ea typeface="Glacial Indifference"/>
                <a:cs typeface="Glacial Indifference"/>
                <a:sym typeface="Glacial Indifference"/>
              </a:rPr>
              <a:t>TVectorisation</a:t>
            </a:r>
            <a:r>
              <a:rPr lang="en-US" sz="3783" dirty="0">
                <a:solidFill>
                  <a:srgbClr val="000000"/>
                </a:solidFill>
                <a:latin typeface="Glacial Indifference"/>
                <a:ea typeface="Glacial Indifference"/>
                <a:cs typeface="Glacial Indifference"/>
                <a:sym typeface="Glacial Indifference"/>
              </a:rPr>
              <a:t> : avec </a:t>
            </a:r>
            <a:r>
              <a:rPr lang="en-US" sz="3783" dirty="0" err="1">
                <a:solidFill>
                  <a:srgbClr val="000000"/>
                </a:solidFill>
                <a:latin typeface="Glacial Indifference"/>
                <a:ea typeface="Glacial Indifference"/>
                <a:cs typeface="Glacial Indifference"/>
                <a:sym typeface="Glacial Indifference"/>
              </a:rPr>
              <a:t>CountVectorizer</a:t>
            </a: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ou</a:t>
            </a:r>
            <a:r>
              <a:rPr lang="en-US" sz="3783" dirty="0">
                <a:solidFill>
                  <a:srgbClr val="000000"/>
                </a:solidFill>
                <a:latin typeface="Glacial Indifference"/>
                <a:ea typeface="Glacial Indifference"/>
                <a:cs typeface="Glacial Indifference"/>
                <a:sym typeface="Glacial Indifference"/>
              </a:rPr>
              <a:t> </a:t>
            </a:r>
            <a:r>
              <a:rPr lang="en-US" sz="3783" dirty="0" err="1">
                <a:solidFill>
                  <a:srgbClr val="000000"/>
                </a:solidFill>
                <a:latin typeface="Glacial Indifference"/>
                <a:ea typeface="Glacial Indifference"/>
                <a:cs typeface="Glacial Indifference"/>
                <a:sym typeface="Glacial Indifference"/>
              </a:rPr>
              <a:t>TfidfVectorizer</a:t>
            </a:r>
            <a:r>
              <a:rPr lang="en-US" sz="3783" dirty="0">
                <a:solidFill>
                  <a:srgbClr val="000000"/>
                </a:solidFill>
                <a:latin typeface="Glacial Indifference"/>
                <a:ea typeface="Glacial Indifference"/>
                <a:cs typeface="Glacial Indifference"/>
                <a:sym typeface="Glacial Indifference"/>
              </a:rPr>
              <a:t> de scikit-learn</a:t>
            </a:r>
          </a:p>
          <a:p>
            <a:pPr algn="l">
              <a:lnSpc>
                <a:spcPts val="5297"/>
              </a:lnSpc>
              <a:spcBef>
                <a:spcPct val="0"/>
              </a:spcBef>
            </a:pPr>
            <a:endParaRPr lang="en-US" sz="3783" dirty="0">
              <a:solidFill>
                <a:srgbClr val="000000"/>
              </a:solidFill>
              <a:latin typeface="Glacial Indifference"/>
              <a:ea typeface="Glacial Indifference"/>
              <a:cs typeface="Glacial Indifference"/>
              <a:sym typeface="Glacial Indifference"/>
            </a:endParaRPr>
          </a:p>
        </p:txBody>
      </p:sp>
      <p:sp>
        <p:nvSpPr>
          <p:cNvPr id="8" name="TextBox 8"/>
          <p:cNvSpPr txBox="1"/>
          <p:nvPr/>
        </p:nvSpPr>
        <p:spPr>
          <a:xfrm>
            <a:off x="381000" y="8390255"/>
            <a:ext cx="16179941" cy="712469"/>
          </a:xfrm>
          <a:prstGeom prst="rect">
            <a:avLst/>
          </a:prstGeom>
        </p:spPr>
        <p:txBody>
          <a:bodyPr wrap="square" lIns="0" tIns="0" rIns="0" bIns="0" rtlCol="0" anchor="t">
            <a:spAutoFit/>
          </a:bodyPr>
          <a:lstStyle/>
          <a:p>
            <a:pPr algn="ctr">
              <a:lnSpc>
                <a:spcPts val="5880"/>
              </a:lnSpc>
            </a:pPr>
            <a:r>
              <a:rPr lang="en-US" sz="4200" b="1" dirty="0">
                <a:solidFill>
                  <a:srgbClr val="004AAD"/>
                </a:solidFill>
                <a:latin typeface="Open Sans Bold"/>
                <a:ea typeface="Open Sans Bold"/>
                <a:cs typeface="Open Sans Bold"/>
                <a:sym typeface="Open Sans Bold"/>
              </a:rPr>
              <a:t>Nous </a:t>
            </a:r>
            <a:r>
              <a:rPr lang="en-US" sz="4200" b="1" dirty="0" err="1">
                <a:solidFill>
                  <a:srgbClr val="004AAD"/>
                </a:solidFill>
                <a:latin typeface="Open Sans Bold"/>
                <a:ea typeface="Open Sans Bold"/>
                <a:cs typeface="Open Sans Bold"/>
                <a:sym typeface="Open Sans Bold"/>
              </a:rPr>
              <a:t>nous</a:t>
            </a:r>
            <a:r>
              <a:rPr lang="en-US" sz="4200" b="1" dirty="0">
                <a:solidFill>
                  <a:srgbClr val="004AAD"/>
                </a:solidFill>
                <a:latin typeface="Open Sans Bold"/>
                <a:ea typeface="Open Sans Bold"/>
                <a:cs typeface="Open Sans Bold"/>
                <a:sym typeface="Open Sans Bold"/>
              </a:rPr>
              <a:t> </a:t>
            </a:r>
            <a:r>
              <a:rPr lang="en-US" sz="4200" b="1" dirty="0" err="1">
                <a:solidFill>
                  <a:srgbClr val="004AAD"/>
                </a:solidFill>
                <a:latin typeface="Open Sans Bold"/>
                <a:ea typeface="Open Sans Bold"/>
                <a:cs typeface="Open Sans Bold"/>
                <a:sym typeface="Open Sans Bold"/>
              </a:rPr>
              <a:t>sommes</a:t>
            </a:r>
            <a:r>
              <a:rPr lang="en-US" sz="4200" b="1" dirty="0">
                <a:solidFill>
                  <a:srgbClr val="004AAD"/>
                </a:solidFill>
                <a:latin typeface="Open Sans Bold"/>
                <a:ea typeface="Open Sans Bold"/>
                <a:cs typeface="Open Sans Bold"/>
                <a:sym typeface="Open Sans Bold"/>
              </a:rPr>
              <a:t> plus </a:t>
            </a:r>
            <a:r>
              <a:rPr lang="en-US" sz="4200" b="1" dirty="0" err="1">
                <a:solidFill>
                  <a:srgbClr val="004AAD"/>
                </a:solidFill>
                <a:latin typeface="Open Sans Bold"/>
                <a:ea typeface="Open Sans Bold"/>
                <a:cs typeface="Open Sans Bold"/>
                <a:sym typeface="Open Sans Bold"/>
              </a:rPr>
              <a:t>focalisés</a:t>
            </a:r>
            <a:r>
              <a:rPr lang="en-US" sz="4200" b="1" dirty="0">
                <a:solidFill>
                  <a:srgbClr val="004AAD"/>
                </a:solidFill>
                <a:latin typeface="Open Sans Bold"/>
                <a:ea typeface="Open Sans Bold"/>
                <a:cs typeface="Open Sans Bold"/>
                <a:sym typeface="Open Sans Bold"/>
              </a:rPr>
              <a:t> sur le </a:t>
            </a:r>
            <a:r>
              <a:rPr lang="en-US" sz="4200" b="1" dirty="0" err="1">
                <a:solidFill>
                  <a:srgbClr val="004AAD"/>
                </a:solidFill>
                <a:latin typeface="Open Sans Bold"/>
                <a:ea typeface="Open Sans Bold"/>
                <a:cs typeface="Open Sans Bold"/>
                <a:sym typeface="Open Sans Bold"/>
              </a:rPr>
              <a:t>langage</a:t>
            </a:r>
            <a:r>
              <a:rPr lang="en-US" sz="4200" b="1" dirty="0">
                <a:solidFill>
                  <a:srgbClr val="004AAD"/>
                </a:solidFill>
                <a:latin typeface="Open Sans Bold"/>
                <a:ea typeface="Open Sans Bold"/>
                <a:cs typeface="Open Sans Bold"/>
                <a:sym typeface="Open Sans Bold"/>
              </a:rPr>
              <a:t> Python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991367" cy="1567749"/>
          </a:xfrm>
          <a:custGeom>
            <a:avLst/>
            <a:gdLst/>
            <a:ahLst/>
            <a:cxnLst/>
            <a:rect l="l" t="t" r="r" b="b"/>
            <a:pathLst>
              <a:path w="1991367" h="1567749">
                <a:moveTo>
                  <a:pt x="0" y="0"/>
                </a:moveTo>
                <a:lnTo>
                  <a:pt x="1991367" y="0"/>
                </a:lnTo>
                <a:lnTo>
                  <a:pt x="1991367" y="1567749"/>
                </a:lnTo>
                <a:lnTo>
                  <a:pt x="0" y="1567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4967919" y="7081517"/>
            <a:ext cx="3465324" cy="3465324"/>
          </a:xfrm>
          <a:custGeom>
            <a:avLst/>
            <a:gdLst/>
            <a:ahLst/>
            <a:cxnLst/>
            <a:rect l="l" t="t" r="r" b="b"/>
            <a:pathLst>
              <a:path w="3465324" h="3465324">
                <a:moveTo>
                  <a:pt x="3465324" y="0"/>
                </a:moveTo>
                <a:lnTo>
                  <a:pt x="0" y="0"/>
                </a:lnTo>
                <a:lnTo>
                  <a:pt x="0" y="3465323"/>
                </a:lnTo>
                <a:lnTo>
                  <a:pt x="3465324" y="3465323"/>
                </a:lnTo>
                <a:lnTo>
                  <a:pt x="346532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000778" y="9641093"/>
            <a:ext cx="286445" cy="431797"/>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Glacial Indifference"/>
                <a:ea typeface="Glacial Indifference"/>
                <a:cs typeface="Glacial Indifference"/>
                <a:sym typeface="Glacial Indifference"/>
              </a:rPr>
              <a:t>12</a:t>
            </a:r>
          </a:p>
        </p:txBody>
      </p:sp>
      <p:sp>
        <p:nvSpPr>
          <p:cNvPr id="6" name="TextBox 6"/>
          <p:cNvSpPr txBox="1"/>
          <p:nvPr/>
        </p:nvSpPr>
        <p:spPr>
          <a:xfrm>
            <a:off x="1411281" y="97566"/>
            <a:ext cx="15751884" cy="930576"/>
          </a:xfrm>
          <a:prstGeom prst="rect">
            <a:avLst/>
          </a:prstGeom>
        </p:spPr>
        <p:txBody>
          <a:bodyPr wrap="square" lIns="0" tIns="0" rIns="0" bIns="0" rtlCol="0" anchor="t">
            <a:spAutoFit/>
          </a:bodyPr>
          <a:lstStyle/>
          <a:p>
            <a:pPr algn="ctr">
              <a:lnSpc>
                <a:spcPts val="7419"/>
              </a:lnSpc>
              <a:spcBef>
                <a:spcPct val="0"/>
              </a:spcBef>
            </a:pPr>
            <a:r>
              <a:rPr lang="en-US" sz="6000" b="1" i="1" dirty="0">
                <a:solidFill>
                  <a:schemeClr val="tx2"/>
                </a:solidFill>
                <a:latin typeface="Cormorant Garamond Bold" panose="020B0604020202020204" charset="0"/>
                <a:ea typeface="Cormorant Garamond Bold"/>
                <a:cs typeface="Cormorant Garamond Bold"/>
                <a:sym typeface="Cormorant Garamond Bold"/>
              </a:rPr>
              <a:t>Cas pratique : </a:t>
            </a:r>
            <a:r>
              <a:rPr lang="en-US" sz="6000" b="1" i="1" dirty="0">
                <a:solidFill>
                  <a:schemeClr val="tx2"/>
                </a:solidFill>
                <a:latin typeface="Cormorant Garamond Bold" panose="020B0604020202020204" charset="0"/>
                <a:ea typeface="Glacial Indifference Bold"/>
                <a:cs typeface="Glacial Indifference Bold"/>
                <a:sym typeface="Glacial Indifference Bold"/>
              </a:rPr>
              <a:t>analyse de style entre auteurs</a:t>
            </a:r>
          </a:p>
        </p:txBody>
      </p:sp>
      <p:sp>
        <p:nvSpPr>
          <p:cNvPr id="7" name="TextBox 7"/>
          <p:cNvSpPr txBox="1"/>
          <p:nvPr/>
        </p:nvSpPr>
        <p:spPr>
          <a:xfrm>
            <a:off x="990600" y="1509977"/>
            <a:ext cx="16285285" cy="1689565"/>
          </a:xfrm>
          <a:prstGeom prst="rect">
            <a:avLst/>
          </a:prstGeom>
        </p:spPr>
        <p:txBody>
          <a:bodyPr wrap="square" lIns="0" tIns="0" rIns="0" bIns="0" rtlCol="0" anchor="t">
            <a:spAutoFit/>
          </a:bodyPr>
          <a:lstStyle/>
          <a:p>
            <a:pPr algn="l">
              <a:lnSpc>
                <a:spcPts val="4479"/>
              </a:lnSpc>
              <a:spcBef>
                <a:spcPct val="0"/>
              </a:spcBef>
            </a:pPr>
            <a:r>
              <a:rPr lang="en-US" sz="3199" dirty="0">
                <a:solidFill>
                  <a:srgbClr val="000000"/>
                </a:solidFill>
                <a:latin typeface="Glacial Indifference"/>
                <a:ea typeface="Glacial Indifference"/>
                <a:cs typeface="Glacial Indifference"/>
                <a:sym typeface="Glacial Indifference"/>
              </a:rPr>
              <a:t>📚 Objectif :</a:t>
            </a:r>
          </a:p>
          <a:p>
            <a:pPr algn="l">
              <a:lnSpc>
                <a:spcPts val="4479"/>
              </a:lnSpc>
              <a:spcBef>
                <a:spcPct val="0"/>
              </a:spcBef>
            </a:pPr>
            <a:r>
              <a:rPr lang="en-US" sz="3199" dirty="0">
                <a:solidFill>
                  <a:srgbClr val="000000"/>
                </a:solidFill>
                <a:latin typeface="Glacial Indifference"/>
                <a:ea typeface="Glacial Indifference"/>
                <a:cs typeface="Glacial Indifference"/>
                <a:sym typeface="Glacial Indifference"/>
              </a:rPr>
              <a:t> </a:t>
            </a:r>
            <a:r>
              <a:rPr lang="en-US" sz="3199" dirty="0" err="1">
                <a:solidFill>
                  <a:srgbClr val="000000"/>
                </a:solidFill>
                <a:latin typeface="Glacial Indifference"/>
                <a:ea typeface="Glacial Indifference"/>
                <a:cs typeface="Glacial Indifference"/>
                <a:sym typeface="Glacial Indifference"/>
              </a:rPr>
              <a:t>Étudier</a:t>
            </a:r>
            <a:r>
              <a:rPr lang="en-US" sz="3199" dirty="0">
                <a:solidFill>
                  <a:srgbClr val="000000"/>
                </a:solidFill>
                <a:latin typeface="Glacial Indifference"/>
                <a:ea typeface="Glacial Indifference"/>
                <a:cs typeface="Glacial Indifference"/>
                <a:sym typeface="Glacial Indifference"/>
              </a:rPr>
              <a:t> comment les étapes de </a:t>
            </a:r>
            <a:r>
              <a:rPr lang="en-US" sz="3199" dirty="0" err="1">
                <a:solidFill>
                  <a:srgbClr val="000000"/>
                </a:solidFill>
                <a:latin typeface="Glacial Indifference"/>
                <a:ea typeface="Glacial Indifference"/>
                <a:cs typeface="Glacial Indifference"/>
                <a:sym typeface="Glacial Indifference"/>
              </a:rPr>
              <a:t>nettoyage</a:t>
            </a:r>
            <a:r>
              <a:rPr lang="en-US" sz="3199" dirty="0">
                <a:solidFill>
                  <a:srgbClr val="000000"/>
                </a:solidFill>
                <a:latin typeface="Glacial Indifference"/>
                <a:ea typeface="Glacial Indifference"/>
                <a:cs typeface="Glacial Indifference"/>
                <a:sym typeface="Glacial Indifference"/>
              </a:rPr>
              <a:t> et de structuration </a:t>
            </a:r>
            <a:r>
              <a:rPr lang="en-US" sz="3199" dirty="0" err="1">
                <a:solidFill>
                  <a:srgbClr val="000000"/>
                </a:solidFill>
                <a:latin typeface="Glacial Indifference"/>
                <a:ea typeface="Glacial Indifference"/>
                <a:cs typeface="Glacial Indifference"/>
                <a:sym typeface="Glacial Indifference"/>
              </a:rPr>
              <a:t>permettent</a:t>
            </a:r>
            <a:r>
              <a:rPr lang="en-US" sz="3199" dirty="0">
                <a:solidFill>
                  <a:srgbClr val="000000"/>
                </a:solidFill>
                <a:latin typeface="Glacial Indifference"/>
                <a:ea typeface="Glacial Indifference"/>
                <a:cs typeface="Glacial Indifference"/>
                <a:sym typeface="Glacial Indifference"/>
              </a:rPr>
              <a:t> </a:t>
            </a:r>
            <a:r>
              <a:rPr lang="en-US" sz="3199" dirty="0" err="1">
                <a:solidFill>
                  <a:srgbClr val="000000"/>
                </a:solidFill>
                <a:latin typeface="Glacial Indifference"/>
                <a:ea typeface="Glacial Indifference"/>
                <a:cs typeface="Glacial Indifference"/>
                <a:sym typeface="Glacial Indifference"/>
              </a:rPr>
              <a:t>une</a:t>
            </a:r>
            <a:r>
              <a:rPr lang="en-US" sz="3199" dirty="0">
                <a:solidFill>
                  <a:srgbClr val="000000"/>
                </a:solidFill>
                <a:latin typeface="Glacial Indifference"/>
                <a:ea typeface="Glacial Indifference"/>
                <a:cs typeface="Glacial Indifference"/>
                <a:sym typeface="Glacial Indifference"/>
              </a:rPr>
              <a:t> analyse comparative de </a:t>
            </a:r>
            <a:r>
              <a:rPr lang="en-US" sz="3199" dirty="0" err="1">
                <a:solidFill>
                  <a:srgbClr val="000000"/>
                </a:solidFill>
                <a:latin typeface="Glacial Indifference"/>
                <a:ea typeface="Glacial Indifference"/>
                <a:cs typeface="Glacial Indifference"/>
                <a:sym typeface="Glacial Indifference"/>
              </a:rPr>
              <a:t>textes</a:t>
            </a:r>
            <a:r>
              <a:rPr lang="en-US" sz="3199" dirty="0">
                <a:solidFill>
                  <a:srgbClr val="000000"/>
                </a:solidFill>
                <a:latin typeface="Glacial Indifference"/>
                <a:ea typeface="Glacial Indifference"/>
                <a:cs typeface="Glacial Indifference"/>
                <a:sym typeface="Glacial Indifference"/>
              </a:rPr>
              <a:t> </a:t>
            </a:r>
            <a:r>
              <a:rPr lang="en-US" sz="3199" dirty="0" err="1">
                <a:solidFill>
                  <a:srgbClr val="000000"/>
                </a:solidFill>
                <a:latin typeface="Glacial Indifference"/>
                <a:ea typeface="Glacial Indifference"/>
                <a:cs typeface="Glacial Indifference"/>
                <a:sym typeface="Glacial Indifference"/>
              </a:rPr>
              <a:t>d’auteurs</a:t>
            </a:r>
            <a:r>
              <a:rPr lang="en-US" sz="3199" dirty="0">
                <a:solidFill>
                  <a:srgbClr val="000000"/>
                </a:solidFill>
                <a:latin typeface="Glacial Indifference"/>
                <a:ea typeface="Glacial Indifference"/>
                <a:cs typeface="Glacial Indifference"/>
                <a:sym typeface="Glacial Indifference"/>
              </a:rPr>
              <a:t> </a:t>
            </a:r>
            <a:r>
              <a:rPr lang="en-US" sz="3199" dirty="0" err="1">
                <a:solidFill>
                  <a:srgbClr val="000000"/>
                </a:solidFill>
                <a:latin typeface="Glacial Indifference"/>
                <a:ea typeface="Glacial Indifference"/>
                <a:cs typeface="Glacial Indifference"/>
                <a:sym typeface="Glacial Indifference"/>
              </a:rPr>
              <a:t>différents</a:t>
            </a:r>
            <a:r>
              <a:rPr lang="en-US" sz="3199" dirty="0">
                <a:solidFill>
                  <a:srgbClr val="000000"/>
                </a:solidFill>
                <a:latin typeface="Glacial Indifference"/>
                <a:ea typeface="Glacial Indifference"/>
                <a:cs typeface="Glacial Indifference"/>
                <a:sym typeface="Glacial Indifference"/>
              </a:rPr>
              <a:t>.</a:t>
            </a:r>
          </a:p>
        </p:txBody>
      </p:sp>
      <p:sp>
        <p:nvSpPr>
          <p:cNvPr id="8" name="TextBox 8"/>
          <p:cNvSpPr txBox="1"/>
          <p:nvPr/>
        </p:nvSpPr>
        <p:spPr>
          <a:xfrm>
            <a:off x="1232525" y="3674381"/>
            <a:ext cx="16043359" cy="6062557"/>
          </a:xfrm>
          <a:prstGeom prst="rect">
            <a:avLst/>
          </a:prstGeom>
        </p:spPr>
        <p:txBody>
          <a:bodyPr wrap="square" lIns="0" tIns="0" rIns="0" bIns="0" rtlCol="0" anchor="t">
            <a:spAutoFit/>
          </a:bodyPr>
          <a:lstStyle/>
          <a:p>
            <a:pPr algn="l"/>
            <a:r>
              <a:rPr lang="en-US" sz="2800" dirty="0">
                <a:solidFill>
                  <a:srgbClr val="000000"/>
                </a:solidFill>
                <a:latin typeface="Glacial Indifference"/>
                <a:ea typeface="Glacial Indifference"/>
                <a:cs typeface="Glacial Indifference"/>
                <a:sym typeface="Glacial Indifference"/>
              </a:rPr>
              <a:t> </a:t>
            </a:r>
            <a:r>
              <a:rPr lang="en-US" sz="3200" dirty="0">
                <a:solidFill>
                  <a:srgbClr val="000000"/>
                </a:solidFill>
                <a:latin typeface="Glacial Indifference"/>
                <a:ea typeface="Glacial Indifference"/>
                <a:cs typeface="Glacial Indifference"/>
                <a:sym typeface="Glacial Indifference"/>
              </a:rPr>
              <a:t>Corpus </a:t>
            </a:r>
            <a:r>
              <a:rPr lang="en-US" sz="3200" dirty="0" err="1">
                <a:solidFill>
                  <a:srgbClr val="000000"/>
                </a:solidFill>
                <a:latin typeface="Glacial Indifference"/>
                <a:ea typeface="Glacial Indifference"/>
                <a:cs typeface="Glacial Indifference"/>
                <a:sym typeface="Glacial Indifference"/>
              </a:rPr>
              <a:t>utilisé</a:t>
            </a:r>
            <a:r>
              <a:rPr lang="en-US" sz="3200" dirty="0">
                <a:solidFill>
                  <a:srgbClr val="000000"/>
                </a:solidFill>
                <a:latin typeface="Glacial Indifference"/>
                <a:ea typeface="Glacial Indifference"/>
                <a:cs typeface="Glacial Indifference"/>
                <a:sym typeface="Glacial Indifference"/>
              </a:rPr>
              <a:t> : </a:t>
            </a:r>
            <a:r>
              <a:rPr lang="fr-FR" sz="2800" b="0" i="0" dirty="0">
                <a:effectLst/>
                <a:latin typeface="system-ui"/>
              </a:rPr>
              <a:t>Le Comte de Monte-Cristo d’Alexandre Dumas, accessible gratuitement sur le site Project Gutenberg. </a:t>
            </a:r>
            <a:endParaRPr lang="en-US" sz="2800" dirty="0">
              <a:solidFill>
                <a:srgbClr val="000000"/>
              </a:solidFill>
              <a:latin typeface="Glacial Indifference"/>
              <a:ea typeface="Glacial Indifference"/>
              <a:cs typeface="Glacial Indifference"/>
              <a:sym typeface="Glacial Indifference"/>
            </a:endParaRPr>
          </a:p>
          <a:p>
            <a:pPr algn="l">
              <a:lnSpc>
                <a:spcPts val="4479"/>
              </a:lnSpc>
              <a:spcBef>
                <a:spcPct val="0"/>
              </a:spcBef>
            </a:pPr>
            <a:r>
              <a:rPr lang="en-US" sz="3200" dirty="0">
                <a:solidFill>
                  <a:srgbClr val="000000"/>
                </a:solidFill>
                <a:latin typeface="Glacial Indifference"/>
                <a:ea typeface="Glacial Indifference"/>
                <a:cs typeface="Glacial Indifference"/>
                <a:sym typeface="Glacial Indifference"/>
              </a:rPr>
              <a:t>Source :</a:t>
            </a:r>
          </a:p>
          <a:p>
            <a:pPr algn="l">
              <a:lnSpc>
                <a:spcPts val="4479"/>
              </a:lnSpc>
              <a:spcBef>
                <a:spcPct val="0"/>
              </a:spcBef>
            </a:pPr>
            <a:r>
              <a:rPr lang="en-US" sz="2800" dirty="0">
                <a:solidFill>
                  <a:srgbClr val="000000"/>
                </a:solidFill>
                <a:latin typeface="Glacial Indifference"/>
                <a:ea typeface="Glacial Indifference"/>
                <a:cs typeface="Glacial Indifference"/>
                <a:sym typeface="Glacial Indifference"/>
              </a:rPr>
              <a:t> </a:t>
            </a:r>
            <a:r>
              <a:rPr lang="en-US" sz="2800" dirty="0" err="1">
                <a:solidFill>
                  <a:srgbClr val="000000"/>
                </a:solidFill>
                <a:latin typeface="Glacial Indifference"/>
                <a:ea typeface="Glacial Indifference"/>
                <a:cs typeface="Glacial Indifference"/>
                <a:sym typeface="Glacial Indifference"/>
              </a:rPr>
              <a:t>Données</a:t>
            </a:r>
            <a:r>
              <a:rPr lang="en-US" sz="2800" dirty="0">
                <a:solidFill>
                  <a:srgbClr val="000000"/>
                </a:solidFill>
                <a:latin typeface="Glacial Indifference"/>
                <a:ea typeface="Glacial Indifference"/>
                <a:cs typeface="Glacial Indifference"/>
                <a:sym typeface="Glacial Indifference"/>
              </a:rPr>
              <a:t> </a:t>
            </a:r>
            <a:r>
              <a:rPr lang="en-US" sz="2800" dirty="0" err="1">
                <a:solidFill>
                  <a:srgbClr val="000000"/>
                </a:solidFill>
                <a:latin typeface="Glacial Indifference"/>
                <a:ea typeface="Glacial Indifference"/>
                <a:cs typeface="Glacial Indifference"/>
                <a:sym typeface="Glacial Indifference"/>
              </a:rPr>
              <a:t>disponibles</a:t>
            </a:r>
            <a:r>
              <a:rPr lang="en-US" sz="2800" dirty="0">
                <a:solidFill>
                  <a:srgbClr val="000000"/>
                </a:solidFill>
                <a:latin typeface="Glacial Indifference"/>
                <a:ea typeface="Glacial Indifference"/>
                <a:cs typeface="Glacial Indifference"/>
                <a:sym typeface="Glacial Indifference"/>
              </a:rPr>
              <a:t> → GitHub (spooky.csv) :  </a:t>
            </a:r>
          </a:p>
          <a:p>
            <a:pPr marL="457200" indent="-457200" algn="l">
              <a:lnSpc>
                <a:spcPts val="4479"/>
              </a:lnSpc>
              <a:spcBef>
                <a:spcPct val="0"/>
              </a:spcBef>
              <a:buFont typeface="Wingdings" panose="05000000000000000000" pitchFamily="2" charset="2"/>
              <a:buChar char="q"/>
            </a:pPr>
            <a:r>
              <a:rPr lang="en-US" sz="2800" dirty="0">
                <a:solidFill>
                  <a:srgbClr val="000000"/>
                </a:solidFill>
                <a:latin typeface="Glacial Indifference"/>
                <a:ea typeface="Glacial Indifference"/>
                <a:cs typeface="Glacial Indifference"/>
                <a:sym typeface="Glacial Indifference"/>
              </a:rPr>
              <a:t> Auteurs :</a:t>
            </a:r>
          </a:p>
          <a:p>
            <a:pPr marL="690872" lvl="1" indent="-345436" algn="l">
              <a:lnSpc>
                <a:spcPts val="4479"/>
              </a:lnSpc>
              <a:buFont typeface="Arial"/>
              <a:buChar char="•"/>
            </a:pPr>
            <a:r>
              <a:rPr lang="en-US" sz="2800" dirty="0">
                <a:solidFill>
                  <a:srgbClr val="000000"/>
                </a:solidFill>
                <a:latin typeface="Glacial Indifference"/>
                <a:ea typeface="Glacial Indifference"/>
                <a:cs typeface="Glacial Indifference"/>
                <a:sym typeface="Glacial Indifference"/>
              </a:rPr>
              <a:t>Edgar Allan Poe (EAP)</a:t>
            </a:r>
          </a:p>
          <a:p>
            <a:pPr marL="690872" lvl="1" indent="-345436" algn="l">
              <a:lnSpc>
                <a:spcPts val="4479"/>
              </a:lnSpc>
              <a:buFont typeface="Arial"/>
              <a:buChar char="•"/>
            </a:pPr>
            <a:r>
              <a:rPr lang="en-US" sz="2800" dirty="0">
                <a:solidFill>
                  <a:srgbClr val="000000"/>
                </a:solidFill>
                <a:latin typeface="Glacial Indifference"/>
                <a:ea typeface="Glacial Indifference"/>
                <a:cs typeface="Glacial Indifference"/>
                <a:sym typeface="Glacial Indifference"/>
              </a:rPr>
              <a:t>H. P. Lovecraft (HPL)</a:t>
            </a:r>
          </a:p>
          <a:p>
            <a:pPr marL="690872" lvl="1" indent="-345436" algn="l">
              <a:lnSpc>
                <a:spcPts val="4479"/>
              </a:lnSpc>
              <a:buFont typeface="Arial"/>
              <a:buChar char="•"/>
            </a:pPr>
            <a:r>
              <a:rPr lang="en-US" sz="2800" dirty="0">
                <a:solidFill>
                  <a:srgbClr val="000000"/>
                </a:solidFill>
                <a:latin typeface="Glacial Indifference"/>
                <a:ea typeface="Glacial Indifference"/>
                <a:cs typeface="Glacial Indifference"/>
                <a:sym typeface="Glacial Indifference"/>
              </a:rPr>
              <a:t>Mary Shelley (MWS)</a:t>
            </a:r>
          </a:p>
          <a:p>
            <a:pPr algn="l">
              <a:lnSpc>
                <a:spcPts val="4479"/>
              </a:lnSpc>
              <a:spcBef>
                <a:spcPct val="0"/>
              </a:spcBef>
            </a:pPr>
            <a:r>
              <a:rPr lang="en-US" sz="2800" dirty="0">
                <a:solidFill>
                  <a:srgbClr val="000000"/>
                </a:solidFill>
                <a:latin typeface="Glacial Indifference"/>
                <a:ea typeface="Glacial Indifference"/>
                <a:cs typeface="Glacial Indifference"/>
                <a:sym typeface="Glacial Indifference"/>
              </a:rPr>
              <a:t> </a:t>
            </a:r>
            <a:r>
              <a:rPr lang="en-US" sz="2800" dirty="0" err="1">
                <a:solidFill>
                  <a:srgbClr val="000000"/>
                </a:solidFill>
                <a:latin typeface="Glacial Indifference"/>
                <a:ea typeface="Glacial Indifference"/>
                <a:cs typeface="Glacial Indifference"/>
                <a:sym typeface="Glacial Indifference"/>
              </a:rPr>
              <a:t>Contenu</a:t>
            </a:r>
            <a:r>
              <a:rPr lang="en-US" sz="2800" dirty="0">
                <a:solidFill>
                  <a:srgbClr val="000000"/>
                </a:solidFill>
                <a:latin typeface="Glacial Indifference"/>
                <a:ea typeface="Glacial Indifference"/>
                <a:cs typeface="Glacial Indifference"/>
                <a:sym typeface="Glacial Indifference"/>
              </a:rPr>
              <a:t> :</a:t>
            </a:r>
          </a:p>
          <a:p>
            <a:pPr algn="l">
              <a:lnSpc>
                <a:spcPts val="4479"/>
              </a:lnSpc>
              <a:spcBef>
                <a:spcPct val="0"/>
              </a:spcBef>
            </a:pPr>
            <a:r>
              <a:rPr lang="en-US" sz="2800" dirty="0" err="1">
                <a:solidFill>
                  <a:srgbClr val="000000"/>
                </a:solidFill>
                <a:latin typeface="Glacial Indifference"/>
                <a:ea typeface="Glacial Indifference"/>
                <a:cs typeface="Glacial Indifference"/>
                <a:sym typeface="Glacial Indifference"/>
              </a:rPr>
              <a:t>Textes</a:t>
            </a:r>
            <a:r>
              <a:rPr lang="en-US" sz="2800" dirty="0">
                <a:solidFill>
                  <a:srgbClr val="000000"/>
                </a:solidFill>
                <a:latin typeface="Glacial Indifference"/>
                <a:ea typeface="Glacial Indifference"/>
                <a:cs typeface="Glacial Indifference"/>
                <a:sym typeface="Glacial Indifference"/>
              </a:rPr>
              <a:t> courts (phrases)</a:t>
            </a:r>
          </a:p>
          <a:p>
            <a:pPr algn="l">
              <a:lnSpc>
                <a:spcPts val="4479"/>
              </a:lnSpc>
              <a:spcBef>
                <a:spcPct val="0"/>
              </a:spcBef>
            </a:pPr>
            <a:r>
              <a:rPr lang="en-US" sz="2800" dirty="0" err="1">
                <a:solidFill>
                  <a:srgbClr val="000000"/>
                </a:solidFill>
                <a:latin typeface="Glacial Indifference"/>
                <a:ea typeface="Glacial Indifference"/>
                <a:cs typeface="Glacial Indifference"/>
                <a:sym typeface="Glacial Indifference"/>
              </a:rPr>
              <a:t>Étiquetés</a:t>
            </a:r>
            <a:r>
              <a:rPr lang="en-US" sz="2800" dirty="0">
                <a:solidFill>
                  <a:srgbClr val="000000"/>
                </a:solidFill>
                <a:latin typeface="Glacial Indifference"/>
                <a:ea typeface="Glacial Indifference"/>
                <a:cs typeface="Glacial Indifference"/>
                <a:sym typeface="Glacial Indifference"/>
              </a:rPr>
              <a:t> avec </a:t>
            </a:r>
            <a:r>
              <a:rPr lang="en-US" sz="2800" dirty="0" err="1">
                <a:solidFill>
                  <a:srgbClr val="000000"/>
                </a:solidFill>
                <a:latin typeface="Glacial Indifference"/>
                <a:ea typeface="Glacial Indifference"/>
                <a:cs typeface="Glacial Indifference"/>
                <a:sym typeface="Glacial Indifference"/>
              </a:rPr>
              <a:t>leur</a:t>
            </a:r>
            <a:r>
              <a:rPr lang="en-US" sz="2800" dirty="0">
                <a:solidFill>
                  <a:srgbClr val="000000"/>
                </a:solidFill>
                <a:latin typeface="Glacial Indifference"/>
                <a:ea typeface="Glacial Indifference"/>
                <a:cs typeface="Glacial Indifference"/>
                <a:sym typeface="Glacial Indifference"/>
              </a:rPr>
              <a:t> auteur </a:t>
            </a:r>
            <a:r>
              <a:rPr lang="en-US" sz="2800" dirty="0" err="1">
                <a:solidFill>
                  <a:srgbClr val="000000"/>
                </a:solidFill>
                <a:latin typeface="Glacial Indifference"/>
                <a:ea typeface="Glacial Indifference"/>
                <a:cs typeface="Glacial Indifference"/>
                <a:sym typeface="Glacial Indifference"/>
              </a:rPr>
              <a:t>d’origine</a:t>
            </a:r>
            <a:endParaRPr lang="en-US" sz="2800" dirty="0">
              <a:solidFill>
                <a:srgbClr val="000000"/>
              </a:solidFill>
              <a:latin typeface="Glacial Indifference"/>
              <a:ea typeface="Glacial Indifference"/>
              <a:cs typeface="Glacial Indifference"/>
              <a:sym typeface="Glacial Indifferen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3955033" y="6068631"/>
            <a:ext cx="4478210" cy="4478210"/>
          </a:xfrm>
          <a:custGeom>
            <a:avLst/>
            <a:gdLst/>
            <a:ahLst/>
            <a:cxnLst/>
            <a:rect l="l" t="t" r="r" b="b"/>
            <a:pathLst>
              <a:path w="4478210" h="4478210">
                <a:moveTo>
                  <a:pt x="4478210" y="0"/>
                </a:moveTo>
                <a:lnTo>
                  <a:pt x="0" y="0"/>
                </a:lnTo>
                <a:lnTo>
                  <a:pt x="0" y="4478209"/>
                </a:lnTo>
                <a:lnTo>
                  <a:pt x="4478210" y="4478209"/>
                </a:lnTo>
                <a:lnTo>
                  <a:pt x="44782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659495" y="0"/>
            <a:ext cx="3628505" cy="4114800"/>
          </a:xfrm>
          <a:custGeom>
            <a:avLst/>
            <a:gdLst/>
            <a:ahLst/>
            <a:cxnLst/>
            <a:rect l="l" t="t" r="r" b="b"/>
            <a:pathLst>
              <a:path w="3628505" h="4114800">
                <a:moveTo>
                  <a:pt x="0" y="0"/>
                </a:moveTo>
                <a:lnTo>
                  <a:pt x="3628505" y="0"/>
                </a:lnTo>
                <a:lnTo>
                  <a:pt x="362850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028700" y="4570085"/>
            <a:ext cx="13983149" cy="1327804"/>
          </a:xfrm>
          <a:prstGeom prst="rect">
            <a:avLst/>
          </a:prstGeom>
        </p:spPr>
        <p:txBody>
          <a:bodyPr lIns="0" tIns="0" rIns="0" bIns="0" rtlCol="0" anchor="t">
            <a:spAutoFit/>
          </a:bodyPr>
          <a:lstStyle/>
          <a:p>
            <a:pPr algn="ctr">
              <a:lnSpc>
                <a:spcPts val="9900"/>
              </a:lnSpc>
            </a:pPr>
            <a:r>
              <a:rPr lang="en-US" sz="9900" b="1">
                <a:solidFill>
                  <a:srgbClr val="15469F"/>
                </a:solidFill>
                <a:latin typeface="Cormorant Garamond Bold"/>
                <a:ea typeface="Cormorant Garamond Bold"/>
                <a:cs typeface="Cormorant Garamond Bold"/>
                <a:sym typeface="Cormorant Garamond Bold"/>
              </a:rPr>
              <a:t>RESULTATS</a:t>
            </a:r>
          </a:p>
        </p:txBody>
      </p:sp>
      <p:sp>
        <p:nvSpPr>
          <p:cNvPr id="7" name="TextBox 7"/>
          <p:cNvSpPr txBox="1"/>
          <p:nvPr/>
        </p:nvSpPr>
        <p:spPr>
          <a:xfrm>
            <a:off x="9014867" y="9525124"/>
            <a:ext cx="258266" cy="431781"/>
          </a:xfrm>
          <a:prstGeom prst="rect">
            <a:avLst/>
          </a:prstGeom>
        </p:spPr>
        <p:txBody>
          <a:bodyPr lIns="0" tIns="0" rIns="0" bIns="0" rtlCol="0" anchor="t">
            <a:spAutoFit/>
          </a:bodyPr>
          <a:lstStyle/>
          <a:p>
            <a:pPr algn="ctr">
              <a:lnSpc>
                <a:spcPts val="3501"/>
              </a:lnSpc>
              <a:spcBef>
                <a:spcPct val="0"/>
              </a:spcBef>
            </a:pPr>
            <a:r>
              <a:rPr lang="en-US" sz="2500">
                <a:solidFill>
                  <a:srgbClr val="000000"/>
                </a:solidFill>
                <a:latin typeface="Glacial Indifference"/>
                <a:ea typeface="Glacial Indifference"/>
                <a:cs typeface="Glacial Indifference"/>
                <a:sym typeface="Glacial Indifference"/>
              </a:rPr>
              <a:t>18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5026" y="2185571"/>
            <a:ext cx="6782475" cy="4417087"/>
          </a:xfrm>
          <a:custGeom>
            <a:avLst/>
            <a:gdLst/>
            <a:ahLst/>
            <a:cxnLst/>
            <a:rect l="l" t="t" r="r" b="b"/>
            <a:pathLst>
              <a:path w="6782475" h="4417087">
                <a:moveTo>
                  <a:pt x="0" y="0"/>
                </a:moveTo>
                <a:lnTo>
                  <a:pt x="6782475" y="0"/>
                </a:lnTo>
                <a:lnTo>
                  <a:pt x="6782475" y="4417087"/>
                </a:lnTo>
                <a:lnTo>
                  <a:pt x="0" y="4417087"/>
                </a:lnTo>
                <a:lnTo>
                  <a:pt x="0" y="0"/>
                </a:lnTo>
                <a:close/>
              </a:path>
            </a:pathLst>
          </a:custGeom>
          <a:blipFill>
            <a:blip r:embed="rId2"/>
            <a:stretch>
              <a:fillRect/>
            </a:stretch>
          </a:blipFill>
        </p:spPr>
      </p:sp>
      <p:sp>
        <p:nvSpPr>
          <p:cNvPr id="3" name="Freeform 3"/>
          <p:cNvSpPr/>
          <p:nvPr/>
        </p:nvSpPr>
        <p:spPr>
          <a:xfrm>
            <a:off x="210266" y="7155050"/>
            <a:ext cx="8933734" cy="2979563"/>
          </a:xfrm>
          <a:custGeom>
            <a:avLst/>
            <a:gdLst/>
            <a:ahLst/>
            <a:cxnLst/>
            <a:rect l="l" t="t" r="r" b="b"/>
            <a:pathLst>
              <a:path w="8933734" h="2979563">
                <a:moveTo>
                  <a:pt x="0" y="0"/>
                </a:moveTo>
                <a:lnTo>
                  <a:pt x="8933734" y="0"/>
                </a:lnTo>
                <a:lnTo>
                  <a:pt x="8933734" y="2979563"/>
                </a:lnTo>
                <a:lnTo>
                  <a:pt x="0" y="2979563"/>
                </a:lnTo>
                <a:lnTo>
                  <a:pt x="0" y="0"/>
                </a:lnTo>
                <a:close/>
              </a:path>
            </a:pathLst>
          </a:custGeom>
          <a:blipFill>
            <a:blip r:embed="rId3"/>
            <a:stretch>
              <a:fillRect r="-5460"/>
            </a:stretch>
          </a:blipFill>
        </p:spPr>
      </p:sp>
      <p:sp>
        <p:nvSpPr>
          <p:cNvPr id="4" name="Freeform 4"/>
          <p:cNvSpPr/>
          <p:nvPr/>
        </p:nvSpPr>
        <p:spPr>
          <a:xfrm>
            <a:off x="9144000" y="1455992"/>
            <a:ext cx="8455030" cy="5051629"/>
          </a:xfrm>
          <a:custGeom>
            <a:avLst/>
            <a:gdLst/>
            <a:ahLst/>
            <a:cxnLst/>
            <a:rect l="l" t="t" r="r" b="b"/>
            <a:pathLst>
              <a:path w="8455030" h="5876246">
                <a:moveTo>
                  <a:pt x="0" y="0"/>
                </a:moveTo>
                <a:lnTo>
                  <a:pt x="8455030" y="0"/>
                </a:lnTo>
                <a:lnTo>
                  <a:pt x="8455030" y="5876246"/>
                </a:lnTo>
                <a:lnTo>
                  <a:pt x="0" y="5876246"/>
                </a:lnTo>
                <a:lnTo>
                  <a:pt x="0" y="0"/>
                </a:lnTo>
                <a:close/>
              </a:path>
            </a:pathLst>
          </a:custGeom>
          <a:blipFill>
            <a:blip r:embed="rId4"/>
            <a:stretch>
              <a:fillRect/>
            </a:stretch>
          </a:blipFill>
        </p:spPr>
      </p:sp>
      <p:sp>
        <p:nvSpPr>
          <p:cNvPr id="5" name="TextBox 5"/>
          <p:cNvSpPr txBox="1"/>
          <p:nvPr/>
        </p:nvSpPr>
        <p:spPr>
          <a:xfrm>
            <a:off x="1295400" y="-133350"/>
            <a:ext cx="12818132" cy="1226820"/>
          </a:xfrm>
          <a:prstGeom prst="rect">
            <a:avLst/>
          </a:prstGeom>
        </p:spPr>
        <p:txBody>
          <a:bodyPr wrap="square" lIns="0" tIns="0" rIns="0" bIns="0" rtlCol="0" anchor="t">
            <a:spAutoFit/>
          </a:bodyPr>
          <a:lstStyle/>
          <a:p>
            <a:pPr algn="ctr">
              <a:lnSpc>
                <a:spcPts val="10080"/>
              </a:lnSpc>
              <a:spcBef>
                <a:spcPct val="0"/>
              </a:spcBef>
            </a:pPr>
            <a:r>
              <a:rPr lang="en-US" sz="7200" b="1" i="1" dirty="0">
                <a:solidFill>
                  <a:srgbClr val="000000"/>
                </a:solidFill>
                <a:latin typeface="Cormorant Garamond Bold Italics"/>
                <a:ea typeface="Cormorant Garamond Bold Italics"/>
                <a:cs typeface="Cormorant Garamond Bold Italics"/>
                <a:sym typeface="Cormorant Garamond Bold Italics"/>
              </a:rPr>
              <a:t>Premières analyses de </a:t>
            </a:r>
            <a:r>
              <a:rPr lang="en-US" sz="7200" b="1" i="1" dirty="0" err="1">
                <a:solidFill>
                  <a:srgbClr val="000000"/>
                </a:solidFill>
                <a:latin typeface="Cormorant Garamond Bold Italics"/>
                <a:ea typeface="Cormorant Garamond Bold Italics"/>
                <a:cs typeface="Cormorant Garamond Bold Italics"/>
                <a:sym typeface="Cormorant Garamond Bold Italics"/>
              </a:rPr>
              <a:t>fréquence</a:t>
            </a:r>
            <a:endParaRPr lang="en-US" sz="7200" b="1" i="1" dirty="0">
              <a:solidFill>
                <a:srgbClr val="000000"/>
              </a:solidFill>
              <a:latin typeface="Cormorant Garamond Bold Italics"/>
              <a:ea typeface="Cormorant Garamond Bold Italics"/>
              <a:cs typeface="Cormorant Garamond Bold Italics"/>
              <a:sym typeface="Cormorant Garamond Bold Italics"/>
            </a:endParaRPr>
          </a:p>
        </p:txBody>
      </p:sp>
      <p:sp>
        <p:nvSpPr>
          <p:cNvPr id="6" name="ZoneTexte 5">
            <a:extLst>
              <a:ext uri="{FF2B5EF4-FFF2-40B4-BE49-F238E27FC236}">
                <a16:creationId xmlns:a16="http://schemas.microsoft.com/office/drawing/2014/main" id="{A61AFAA0-7765-42F1-9AAA-ECBC3422792C}"/>
              </a:ext>
            </a:extLst>
          </p:cNvPr>
          <p:cNvSpPr txBox="1"/>
          <p:nvPr/>
        </p:nvSpPr>
        <p:spPr>
          <a:xfrm flipH="1">
            <a:off x="1024707" y="6507621"/>
            <a:ext cx="5407782" cy="369332"/>
          </a:xfrm>
          <a:prstGeom prst="rect">
            <a:avLst/>
          </a:prstGeom>
          <a:noFill/>
        </p:spPr>
        <p:txBody>
          <a:bodyPr wrap="square" rtlCol="0">
            <a:spAutoFit/>
          </a:bodyPr>
          <a:lstStyle/>
          <a:p>
            <a:r>
              <a:rPr lang="fr-SN" i="1" dirty="0"/>
              <a:t>Source : Calculs des auteurs</a:t>
            </a:r>
          </a:p>
        </p:txBody>
      </p:sp>
      <p:sp>
        <p:nvSpPr>
          <p:cNvPr id="7" name="ZoneTexte 6">
            <a:extLst>
              <a:ext uri="{FF2B5EF4-FFF2-40B4-BE49-F238E27FC236}">
                <a16:creationId xmlns:a16="http://schemas.microsoft.com/office/drawing/2014/main" id="{2A91F3E3-564C-4712-AF62-487BADCC2066}"/>
              </a:ext>
            </a:extLst>
          </p:cNvPr>
          <p:cNvSpPr txBox="1"/>
          <p:nvPr/>
        </p:nvSpPr>
        <p:spPr>
          <a:xfrm flipH="1">
            <a:off x="841370" y="1911276"/>
            <a:ext cx="5407782" cy="369332"/>
          </a:xfrm>
          <a:prstGeom prst="rect">
            <a:avLst/>
          </a:prstGeom>
          <a:noFill/>
        </p:spPr>
        <p:txBody>
          <a:bodyPr wrap="square" rtlCol="0">
            <a:spAutoFit/>
          </a:bodyPr>
          <a:lstStyle/>
          <a:p>
            <a:r>
              <a:rPr lang="fr-SN" i="1" dirty="0"/>
              <a:t>Répartition des auteurs selon leurs extraits</a:t>
            </a:r>
          </a:p>
        </p:txBody>
      </p:sp>
      <p:sp>
        <p:nvSpPr>
          <p:cNvPr id="8" name="ZoneTexte 7">
            <a:extLst>
              <a:ext uri="{FF2B5EF4-FFF2-40B4-BE49-F238E27FC236}">
                <a16:creationId xmlns:a16="http://schemas.microsoft.com/office/drawing/2014/main" id="{A28255A6-0F24-49CC-BDA4-BF5960ACA513}"/>
              </a:ext>
            </a:extLst>
          </p:cNvPr>
          <p:cNvSpPr txBox="1"/>
          <p:nvPr/>
        </p:nvSpPr>
        <p:spPr>
          <a:xfrm flipH="1">
            <a:off x="1024707" y="9486900"/>
            <a:ext cx="5407782" cy="369332"/>
          </a:xfrm>
          <a:prstGeom prst="rect">
            <a:avLst/>
          </a:prstGeom>
          <a:noFill/>
        </p:spPr>
        <p:txBody>
          <a:bodyPr wrap="square" rtlCol="0">
            <a:spAutoFit/>
          </a:bodyPr>
          <a:lstStyle/>
          <a:p>
            <a:r>
              <a:rPr lang="fr-SN" i="1" dirty="0"/>
              <a:t>Source : Calculs des auteurs</a:t>
            </a:r>
          </a:p>
        </p:txBody>
      </p:sp>
      <p:sp>
        <p:nvSpPr>
          <p:cNvPr id="9" name="ZoneTexte 8">
            <a:extLst>
              <a:ext uri="{FF2B5EF4-FFF2-40B4-BE49-F238E27FC236}">
                <a16:creationId xmlns:a16="http://schemas.microsoft.com/office/drawing/2014/main" id="{79877041-BE10-45F0-8B85-2D0ADAC8D999}"/>
              </a:ext>
            </a:extLst>
          </p:cNvPr>
          <p:cNvSpPr txBox="1"/>
          <p:nvPr/>
        </p:nvSpPr>
        <p:spPr>
          <a:xfrm flipH="1">
            <a:off x="12221728" y="9671566"/>
            <a:ext cx="5407782" cy="369332"/>
          </a:xfrm>
          <a:prstGeom prst="rect">
            <a:avLst/>
          </a:prstGeom>
          <a:noFill/>
        </p:spPr>
        <p:txBody>
          <a:bodyPr wrap="square" rtlCol="0">
            <a:spAutoFit/>
          </a:bodyPr>
          <a:lstStyle/>
          <a:p>
            <a:r>
              <a:rPr lang="fr-SN" i="1" dirty="0"/>
              <a:t>Source : Calculs des auteurs</a:t>
            </a:r>
          </a:p>
        </p:txBody>
      </p:sp>
      <p:sp>
        <p:nvSpPr>
          <p:cNvPr id="10" name="ZoneTexte 9">
            <a:extLst>
              <a:ext uri="{FF2B5EF4-FFF2-40B4-BE49-F238E27FC236}">
                <a16:creationId xmlns:a16="http://schemas.microsoft.com/office/drawing/2014/main" id="{817C4BBE-64EA-4181-9138-E5D933FCC413}"/>
              </a:ext>
            </a:extLst>
          </p:cNvPr>
          <p:cNvSpPr txBox="1"/>
          <p:nvPr/>
        </p:nvSpPr>
        <p:spPr>
          <a:xfrm flipH="1">
            <a:off x="12191248" y="6417992"/>
            <a:ext cx="5407782" cy="369332"/>
          </a:xfrm>
          <a:prstGeom prst="rect">
            <a:avLst/>
          </a:prstGeom>
          <a:noFill/>
        </p:spPr>
        <p:txBody>
          <a:bodyPr wrap="square" rtlCol="0">
            <a:spAutoFit/>
          </a:bodyPr>
          <a:lstStyle/>
          <a:p>
            <a:r>
              <a:rPr lang="fr-SN" i="1" dirty="0"/>
              <a:t>Source : Calculs des auteurs</a:t>
            </a:r>
          </a:p>
        </p:txBody>
      </p:sp>
      <p:pic>
        <p:nvPicPr>
          <p:cNvPr id="12" name="Image 11">
            <a:extLst>
              <a:ext uri="{FF2B5EF4-FFF2-40B4-BE49-F238E27FC236}">
                <a16:creationId xmlns:a16="http://schemas.microsoft.com/office/drawing/2014/main" id="{E6F09EF2-F3D6-4D4F-AF64-E52347F580A6}"/>
              </a:ext>
            </a:extLst>
          </p:cNvPr>
          <p:cNvPicPr>
            <a:picLocks noChangeAspect="1"/>
          </p:cNvPicPr>
          <p:nvPr/>
        </p:nvPicPr>
        <p:blipFill>
          <a:blip r:embed="rId5"/>
          <a:stretch>
            <a:fillRect/>
          </a:stretch>
        </p:blipFill>
        <p:spPr>
          <a:xfrm>
            <a:off x="10443393" y="7162670"/>
            <a:ext cx="6819900" cy="238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4884" y="2021527"/>
            <a:ext cx="13098231" cy="7236773"/>
          </a:xfrm>
          <a:custGeom>
            <a:avLst/>
            <a:gdLst/>
            <a:ahLst/>
            <a:cxnLst/>
            <a:rect l="l" t="t" r="r" b="b"/>
            <a:pathLst>
              <a:path w="13098231" h="7236773">
                <a:moveTo>
                  <a:pt x="0" y="0"/>
                </a:moveTo>
                <a:lnTo>
                  <a:pt x="13098232" y="0"/>
                </a:lnTo>
                <a:lnTo>
                  <a:pt x="13098232" y="7236773"/>
                </a:lnTo>
                <a:lnTo>
                  <a:pt x="0" y="7236773"/>
                </a:lnTo>
                <a:lnTo>
                  <a:pt x="0" y="0"/>
                </a:lnTo>
                <a:close/>
              </a:path>
            </a:pathLst>
          </a:custGeom>
          <a:blipFill>
            <a:blip r:embed="rId2"/>
            <a:stretch>
              <a:fillRect/>
            </a:stretch>
          </a:blipFill>
        </p:spPr>
      </p:sp>
      <p:sp>
        <p:nvSpPr>
          <p:cNvPr id="3" name="TextBox 3"/>
          <p:cNvSpPr txBox="1"/>
          <p:nvPr/>
        </p:nvSpPr>
        <p:spPr>
          <a:xfrm>
            <a:off x="673978" y="-133350"/>
            <a:ext cx="16940044"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Nuage de mots = une première analyse généralisée</a:t>
            </a:r>
          </a:p>
        </p:txBody>
      </p:sp>
      <p:sp>
        <p:nvSpPr>
          <p:cNvPr id="4" name="ZoneTexte 3">
            <a:extLst>
              <a:ext uri="{FF2B5EF4-FFF2-40B4-BE49-F238E27FC236}">
                <a16:creationId xmlns:a16="http://schemas.microsoft.com/office/drawing/2014/main" id="{BB871947-23EF-4011-B4BC-8ECAA6A54F65}"/>
              </a:ext>
            </a:extLst>
          </p:cNvPr>
          <p:cNvSpPr txBox="1"/>
          <p:nvPr/>
        </p:nvSpPr>
        <p:spPr>
          <a:xfrm flipH="1">
            <a:off x="7391400" y="9563100"/>
            <a:ext cx="5407782" cy="369332"/>
          </a:xfrm>
          <a:prstGeom prst="rect">
            <a:avLst/>
          </a:prstGeom>
          <a:noFill/>
        </p:spPr>
        <p:txBody>
          <a:bodyPr wrap="square" rtlCol="0">
            <a:spAutoFit/>
          </a:bodyPr>
          <a:lstStyle/>
          <a:p>
            <a:r>
              <a:rPr lang="fr-SN" i="1" dirty="0"/>
              <a:t>Source : Calculs des auteurs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2134" y="1900899"/>
            <a:ext cx="17372466" cy="2329533"/>
          </a:xfrm>
          <a:custGeom>
            <a:avLst/>
            <a:gdLst/>
            <a:ahLst/>
            <a:cxnLst/>
            <a:rect l="l" t="t" r="r" b="b"/>
            <a:pathLst>
              <a:path w="14559583" h="3057512">
                <a:moveTo>
                  <a:pt x="0" y="0"/>
                </a:moveTo>
                <a:lnTo>
                  <a:pt x="14559583" y="0"/>
                </a:lnTo>
                <a:lnTo>
                  <a:pt x="14559583" y="3057512"/>
                </a:lnTo>
                <a:lnTo>
                  <a:pt x="0" y="3057512"/>
                </a:lnTo>
                <a:lnTo>
                  <a:pt x="0" y="0"/>
                </a:lnTo>
                <a:close/>
              </a:path>
            </a:pathLst>
          </a:custGeom>
          <a:blipFill>
            <a:blip r:embed="rId2"/>
            <a:stretch>
              <a:fillRect/>
            </a:stretch>
          </a:blipFill>
        </p:spPr>
      </p:sp>
      <p:sp>
        <p:nvSpPr>
          <p:cNvPr id="3" name="Freeform 3"/>
          <p:cNvSpPr/>
          <p:nvPr/>
        </p:nvSpPr>
        <p:spPr>
          <a:xfrm>
            <a:off x="351654" y="5385891"/>
            <a:ext cx="17250546" cy="2329533"/>
          </a:xfrm>
          <a:custGeom>
            <a:avLst/>
            <a:gdLst/>
            <a:ahLst/>
            <a:cxnLst/>
            <a:rect l="l" t="t" r="r" b="b"/>
            <a:pathLst>
              <a:path w="14559583" h="2329533">
                <a:moveTo>
                  <a:pt x="0" y="0"/>
                </a:moveTo>
                <a:lnTo>
                  <a:pt x="14559583" y="0"/>
                </a:lnTo>
                <a:lnTo>
                  <a:pt x="14559583" y="2329533"/>
                </a:lnTo>
                <a:lnTo>
                  <a:pt x="0" y="2329533"/>
                </a:lnTo>
                <a:lnTo>
                  <a:pt x="0" y="0"/>
                </a:lnTo>
                <a:close/>
              </a:path>
            </a:pathLst>
          </a:custGeom>
          <a:blipFill>
            <a:blip r:embed="rId3"/>
            <a:stretch>
              <a:fillRect/>
            </a:stretch>
          </a:blipFill>
        </p:spPr>
      </p:sp>
      <p:sp>
        <p:nvSpPr>
          <p:cNvPr id="4" name="TextBox 4"/>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Retrait des stopwords</a:t>
            </a:r>
          </a:p>
        </p:txBody>
      </p:sp>
      <p:sp>
        <p:nvSpPr>
          <p:cNvPr id="5" name="TextBox 5"/>
          <p:cNvSpPr txBox="1"/>
          <p:nvPr/>
        </p:nvSpPr>
        <p:spPr>
          <a:xfrm>
            <a:off x="0" y="957411"/>
            <a:ext cx="10196150" cy="929935"/>
          </a:xfrm>
          <a:prstGeom prst="rect">
            <a:avLst/>
          </a:prstGeom>
        </p:spPr>
        <p:txBody>
          <a:bodyPr lIns="0" tIns="0" rIns="0" bIns="0" rtlCol="0" anchor="t">
            <a:spAutoFit/>
          </a:bodyPr>
          <a:lstStyle/>
          <a:p>
            <a:pPr marL="1230638" lvl="1" indent="-615319" algn="l">
              <a:lnSpc>
                <a:spcPts val="7980"/>
              </a:lnSpc>
              <a:buFont typeface="Arial"/>
              <a:buChar char="•"/>
            </a:pPr>
            <a:r>
              <a:rPr lang="en-US" sz="4000" b="1" i="1" dirty="0">
                <a:solidFill>
                  <a:srgbClr val="2D3880"/>
                </a:solidFill>
                <a:latin typeface="Cormorant Garamond Bold Italics"/>
                <a:ea typeface="Cormorant Garamond Bold Italics"/>
                <a:cs typeface="Cormorant Garamond Bold Italics"/>
                <a:sym typeface="Cormorant Garamond Bold Italics"/>
              </a:rPr>
              <a:t>Les </a:t>
            </a:r>
            <a:r>
              <a:rPr lang="en-US" sz="4000" b="1" i="1" dirty="0" err="1">
                <a:solidFill>
                  <a:srgbClr val="2D3880"/>
                </a:solidFill>
                <a:latin typeface="Cormorant Garamond Bold Italics"/>
                <a:ea typeface="Cormorant Garamond Bold Italics"/>
                <a:cs typeface="Cormorant Garamond Bold Italics"/>
                <a:sym typeface="Cormorant Garamond Bold Italics"/>
              </a:rPr>
              <a:t>stopwords</a:t>
            </a:r>
            <a:r>
              <a:rPr lang="en-US" sz="4000" b="1" i="1" dirty="0">
                <a:solidFill>
                  <a:srgbClr val="2D3880"/>
                </a:solidFill>
                <a:latin typeface="Cormorant Garamond Bold Italics"/>
                <a:ea typeface="Cormorant Garamond Bold Italics"/>
                <a:cs typeface="Cormorant Garamond Bold Italics"/>
                <a:sym typeface="Cormorant Garamond Bold Italics"/>
              </a:rPr>
              <a:t> </a:t>
            </a:r>
            <a:r>
              <a:rPr lang="en-US" sz="4000" b="1" i="1" dirty="0" err="1">
                <a:solidFill>
                  <a:srgbClr val="2D3880"/>
                </a:solidFill>
                <a:latin typeface="Cormorant Garamond Bold Italics"/>
                <a:ea typeface="Cormorant Garamond Bold Italics"/>
                <a:cs typeface="Cormorant Garamond Bold Italics"/>
                <a:sym typeface="Cormorant Garamond Bold Italics"/>
              </a:rPr>
              <a:t>en</a:t>
            </a:r>
            <a:r>
              <a:rPr lang="en-US" sz="4000" b="1" i="1" dirty="0">
                <a:solidFill>
                  <a:srgbClr val="2D3880"/>
                </a:solidFill>
                <a:latin typeface="Cormorant Garamond Bold Italics"/>
                <a:ea typeface="Cormorant Garamond Bold Italics"/>
                <a:cs typeface="Cormorant Garamond Bold Italics"/>
                <a:sym typeface="Cormorant Garamond Bold Italics"/>
              </a:rPr>
              <a:t> </a:t>
            </a:r>
            <a:r>
              <a:rPr lang="en-US" sz="4000" b="1" i="1" dirty="0" err="1">
                <a:solidFill>
                  <a:srgbClr val="2D3880"/>
                </a:solidFill>
                <a:latin typeface="Cormorant Garamond Bold Italics"/>
                <a:ea typeface="Cormorant Garamond Bold Italics"/>
                <a:cs typeface="Cormorant Garamond Bold Italics"/>
                <a:sym typeface="Cormorant Garamond Bold Italics"/>
              </a:rPr>
              <a:t>anglais</a:t>
            </a:r>
            <a:endParaRPr lang="en-US" sz="4000" b="1" i="1" dirty="0">
              <a:solidFill>
                <a:srgbClr val="2D3880"/>
              </a:solidFill>
              <a:latin typeface="Cormorant Garamond Bold Italics"/>
              <a:ea typeface="Cormorant Garamond Bold Italics"/>
              <a:cs typeface="Cormorant Garamond Bold Italics"/>
              <a:sym typeface="Cormorant Garamond Bold Italics"/>
            </a:endParaRPr>
          </a:p>
        </p:txBody>
      </p:sp>
      <p:sp>
        <p:nvSpPr>
          <p:cNvPr id="6" name="TextBox 6"/>
          <p:cNvSpPr txBox="1"/>
          <p:nvPr/>
        </p:nvSpPr>
        <p:spPr>
          <a:xfrm>
            <a:off x="-228600" y="4221125"/>
            <a:ext cx="10196150" cy="929935"/>
          </a:xfrm>
          <a:prstGeom prst="rect">
            <a:avLst/>
          </a:prstGeom>
        </p:spPr>
        <p:txBody>
          <a:bodyPr lIns="0" tIns="0" rIns="0" bIns="0" rtlCol="0" anchor="t">
            <a:spAutoFit/>
          </a:bodyPr>
          <a:lstStyle/>
          <a:p>
            <a:pPr marL="1230638" lvl="1" indent="-615319" algn="l">
              <a:lnSpc>
                <a:spcPts val="7980"/>
              </a:lnSpc>
              <a:buFont typeface="Arial"/>
              <a:buChar char="•"/>
            </a:pPr>
            <a:r>
              <a:rPr lang="en-US" sz="3600" b="1" i="1" dirty="0">
                <a:solidFill>
                  <a:srgbClr val="2D3880"/>
                </a:solidFill>
                <a:latin typeface="Cormorant Garamond Bold Italics"/>
                <a:ea typeface="Cormorant Garamond Bold Italics"/>
                <a:cs typeface="Cormorant Garamond Bold Italics"/>
                <a:sym typeface="Cormorant Garamond Bold Italics"/>
              </a:rPr>
              <a:t>Les </a:t>
            </a:r>
            <a:r>
              <a:rPr lang="en-US" sz="3600" b="1" i="1" dirty="0" err="1">
                <a:solidFill>
                  <a:srgbClr val="2D3880"/>
                </a:solidFill>
                <a:latin typeface="Cormorant Garamond Bold Italics"/>
                <a:ea typeface="Cormorant Garamond Bold Italics"/>
                <a:cs typeface="Cormorant Garamond Bold Italics"/>
                <a:sym typeface="Cormorant Garamond Bold Italics"/>
              </a:rPr>
              <a:t>stopwords</a:t>
            </a:r>
            <a:r>
              <a:rPr lang="en-US" sz="3600" b="1" i="1" dirty="0">
                <a:solidFill>
                  <a:srgbClr val="2D3880"/>
                </a:solidFill>
                <a:latin typeface="Cormorant Garamond Bold Italics"/>
                <a:ea typeface="Cormorant Garamond Bold Italics"/>
                <a:cs typeface="Cormorant Garamond Bold Italics"/>
                <a:sym typeface="Cormorant Garamond Bold Italics"/>
              </a:rPr>
              <a:t> </a:t>
            </a:r>
            <a:r>
              <a:rPr lang="en-US" sz="3600" b="1" i="1" dirty="0" err="1">
                <a:solidFill>
                  <a:srgbClr val="2D3880"/>
                </a:solidFill>
                <a:latin typeface="Cormorant Garamond Bold Italics"/>
                <a:ea typeface="Cormorant Garamond Bold Italics"/>
                <a:cs typeface="Cormorant Garamond Bold Italics"/>
                <a:sym typeface="Cormorant Garamond Bold Italics"/>
              </a:rPr>
              <a:t>en</a:t>
            </a:r>
            <a:r>
              <a:rPr lang="en-US" sz="3600" b="1" i="1" dirty="0">
                <a:solidFill>
                  <a:srgbClr val="2D3880"/>
                </a:solidFill>
                <a:latin typeface="Cormorant Garamond Bold Italics"/>
                <a:ea typeface="Cormorant Garamond Bold Italics"/>
                <a:cs typeface="Cormorant Garamond Bold Italics"/>
                <a:sym typeface="Cormorant Garamond Bold Italics"/>
              </a:rPr>
              <a:t> </a:t>
            </a:r>
            <a:r>
              <a:rPr lang="en-US" sz="3600" b="1" i="1" dirty="0" err="1">
                <a:solidFill>
                  <a:srgbClr val="2D3880"/>
                </a:solidFill>
                <a:latin typeface="Cormorant Garamond Bold Italics"/>
                <a:ea typeface="Cormorant Garamond Bold Italics"/>
                <a:cs typeface="Cormorant Garamond Bold Italics"/>
                <a:sym typeface="Cormorant Garamond Bold Italics"/>
              </a:rPr>
              <a:t>francais</a:t>
            </a:r>
            <a:r>
              <a:rPr lang="en-US" sz="3600" b="1" i="1" dirty="0">
                <a:solidFill>
                  <a:srgbClr val="2D3880"/>
                </a:solidFill>
                <a:latin typeface="Cormorant Garamond Bold Italics"/>
                <a:ea typeface="Cormorant Garamond Bold Italics"/>
                <a:cs typeface="Cormorant Garamond Bold Italics"/>
                <a:sym typeface="Cormorant Garamond Bold Italics"/>
              </a:rPr>
              <a:t> </a:t>
            </a:r>
          </a:p>
        </p:txBody>
      </p:sp>
      <p:pic>
        <p:nvPicPr>
          <p:cNvPr id="8" name="Image 7">
            <a:extLst>
              <a:ext uri="{FF2B5EF4-FFF2-40B4-BE49-F238E27FC236}">
                <a16:creationId xmlns:a16="http://schemas.microsoft.com/office/drawing/2014/main" id="{55AFEFAD-2144-43E9-B9F9-C6318C2479A8}"/>
              </a:ext>
            </a:extLst>
          </p:cNvPr>
          <p:cNvPicPr>
            <a:picLocks noChangeAspect="1"/>
          </p:cNvPicPr>
          <p:nvPr/>
        </p:nvPicPr>
        <p:blipFill>
          <a:blip r:embed="rId4"/>
          <a:stretch>
            <a:fillRect/>
          </a:stretch>
        </p:blipFill>
        <p:spPr>
          <a:xfrm>
            <a:off x="382134" y="8583400"/>
            <a:ext cx="10990918" cy="1492377"/>
          </a:xfrm>
          <a:prstGeom prst="rect">
            <a:avLst/>
          </a:prstGeom>
        </p:spPr>
      </p:pic>
      <p:sp>
        <p:nvSpPr>
          <p:cNvPr id="9" name="TextBox 6">
            <a:extLst>
              <a:ext uri="{FF2B5EF4-FFF2-40B4-BE49-F238E27FC236}">
                <a16:creationId xmlns:a16="http://schemas.microsoft.com/office/drawing/2014/main" id="{5046AAAA-8756-4BF9-940E-3F0391B04BFE}"/>
              </a:ext>
            </a:extLst>
          </p:cNvPr>
          <p:cNvSpPr txBox="1"/>
          <p:nvPr/>
        </p:nvSpPr>
        <p:spPr>
          <a:xfrm>
            <a:off x="-259080" y="7456166"/>
            <a:ext cx="10196150" cy="929935"/>
          </a:xfrm>
          <a:prstGeom prst="rect">
            <a:avLst/>
          </a:prstGeom>
        </p:spPr>
        <p:txBody>
          <a:bodyPr lIns="0" tIns="0" rIns="0" bIns="0" rtlCol="0" anchor="t">
            <a:spAutoFit/>
          </a:bodyPr>
          <a:lstStyle/>
          <a:p>
            <a:pPr marL="1230638" lvl="1" indent="-615319" algn="l">
              <a:lnSpc>
                <a:spcPts val="7980"/>
              </a:lnSpc>
              <a:buFont typeface="Arial"/>
              <a:buChar char="•"/>
            </a:pPr>
            <a:r>
              <a:rPr lang="en-US" sz="3600" b="1" i="1" dirty="0" err="1">
                <a:solidFill>
                  <a:srgbClr val="2D3880"/>
                </a:solidFill>
                <a:latin typeface="Cormorant Garamond Bold Italics"/>
                <a:ea typeface="Cormorant Garamond Bold Italics"/>
                <a:cs typeface="Cormorant Garamond Bold Italics"/>
                <a:sym typeface="Cormorant Garamond Bold Italics"/>
              </a:rPr>
              <a:t>Retrait</a:t>
            </a:r>
            <a:r>
              <a:rPr lang="en-US" sz="3600" b="1" i="1" dirty="0">
                <a:solidFill>
                  <a:srgbClr val="2D3880"/>
                </a:solidFill>
                <a:latin typeface="Cormorant Garamond Bold Italics"/>
                <a:ea typeface="Cormorant Garamond Bold Italics"/>
                <a:cs typeface="Cormorant Garamond Bold Italics"/>
                <a:sym typeface="Cormorant Garamond Bold Italics"/>
              </a:rPr>
              <a:t> des </a:t>
            </a:r>
            <a:r>
              <a:rPr lang="en-US" sz="3600" b="1" i="1" dirty="0" err="1">
                <a:solidFill>
                  <a:srgbClr val="2D3880"/>
                </a:solidFill>
                <a:latin typeface="Cormorant Garamond Bold Italics"/>
                <a:ea typeface="Cormorant Garamond Bold Italics"/>
                <a:cs typeface="Cormorant Garamond Bold Italics"/>
                <a:sym typeface="Cormorant Garamond Bold Italics"/>
              </a:rPr>
              <a:t>stopwords</a:t>
            </a:r>
            <a:r>
              <a:rPr lang="en-US" sz="3600" b="1" i="1" dirty="0">
                <a:solidFill>
                  <a:srgbClr val="2D3880"/>
                </a:solidFill>
                <a:latin typeface="Cormorant Garamond Bold Italics"/>
                <a:ea typeface="Cormorant Garamond Bold Italics"/>
                <a:cs typeface="Cormorant Garamond Bold Italics"/>
                <a:sym typeface="Cormorant Garamond Bold Italics"/>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320" y="1638300"/>
            <a:ext cx="16564186" cy="5715000"/>
          </a:xfrm>
          <a:custGeom>
            <a:avLst/>
            <a:gdLst/>
            <a:ahLst/>
            <a:cxnLst/>
            <a:rect l="l" t="t" r="r" b="b"/>
            <a:pathLst>
              <a:path w="17278772" h="7753849">
                <a:moveTo>
                  <a:pt x="0" y="0"/>
                </a:moveTo>
                <a:lnTo>
                  <a:pt x="17278772" y="0"/>
                </a:lnTo>
                <a:lnTo>
                  <a:pt x="17278772" y="7753849"/>
                </a:lnTo>
                <a:lnTo>
                  <a:pt x="0" y="7753849"/>
                </a:lnTo>
                <a:lnTo>
                  <a:pt x="0" y="0"/>
                </a:lnTo>
                <a:close/>
              </a:path>
            </a:pathLst>
          </a:custGeom>
          <a:blipFill>
            <a:blip r:embed="rId2"/>
            <a:stretch>
              <a:fillRect/>
            </a:stretch>
          </a:blipFill>
        </p:spPr>
      </p:sp>
      <p:sp>
        <p:nvSpPr>
          <p:cNvPr id="3" name="TextBox 3"/>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Tokénisation - Lemmatisation</a:t>
            </a:r>
          </a:p>
        </p:txBody>
      </p:sp>
      <p:pic>
        <p:nvPicPr>
          <p:cNvPr id="5" name="Image 4">
            <a:extLst>
              <a:ext uri="{FF2B5EF4-FFF2-40B4-BE49-F238E27FC236}">
                <a16:creationId xmlns:a16="http://schemas.microsoft.com/office/drawing/2014/main" id="{7EE61D52-A6C7-4AF3-8972-E4B6CFCF096B}"/>
              </a:ext>
            </a:extLst>
          </p:cNvPr>
          <p:cNvPicPr>
            <a:picLocks noChangeAspect="1"/>
          </p:cNvPicPr>
          <p:nvPr/>
        </p:nvPicPr>
        <p:blipFill>
          <a:blip r:embed="rId3"/>
          <a:stretch>
            <a:fillRect/>
          </a:stretch>
        </p:blipFill>
        <p:spPr>
          <a:xfrm>
            <a:off x="274320" y="7824721"/>
            <a:ext cx="10119130" cy="2247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8387954"/>
            <a:ext cx="2412183" cy="1899046"/>
          </a:xfrm>
          <a:custGeom>
            <a:avLst/>
            <a:gdLst/>
            <a:ahLst/>
            <a:cxnLst/>
            <a:rect l="l" t="t" r="r" b="b"/>
            <a:pathLst>
              <a:path w="2412183" h="1899046">
                <a:moveTo>
                  <a:pt x="0" y="1899046"/>
                </a:moveTo>
                <a:lnTo>
                  <a:pt x="2412183" y="1899046"/>
                </a:lnTo>
                <a:lnTo>
                  <a:pt x="2412183" y="0"/>
                </a:lnTo>
                <a:lnTo>
                  <a:pt x="0" y="0"/>
                </a:lnTo>
                <a:lnTo>
                  <a:pt x="0" y="189904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79925" y="8531035"/>
            <a:ext cx="1708075" cy="1755965"/>
          </a:xfrm>
          <a:custGeom>
            <a:avLst/>
            <a:gdLst/>
            <a:ahLst/>
            <a:cxnLst/>
            <a:rect l="l" t="t" r="r" b="b"/>
            <a:pathLst>
              <a:path w="1708075" h="1755965">
                <a:moveTo>
                  <a:pt x="0" y="0"/>
                </a:moveTo>
                <a:lnTo>
                  <a:pt x="1708075" y="0"/>
                </a:lnTo>
                <a:lnTo>
                  <a:pt x="1708075" y="1755965"/>
                </a:lnTo>
                <a:lnTo>
                  <a:pt x="0" y="17559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786379" y="3029301"/>
            <a:ext cx="842787" cy="8427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7" name="Group 7"/>
          <p:cNvGrpSpPr/>
          <p:nvPr/>
        </p:nvGrpSpPr>
        <p:grpSpPr>
          <a:xfrm>
            <a:off x="2785245" y="4687065"/>
            <a:ext cx="842787" cy="84278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0" name="Group 10"/>
          <p:cNvGrpSpPr/>
          <p:nvPr/>
        </p:nvGrpSpPr>
        <p:grpSpPr>
          <a:xfrm>
            <a:off x="10886920" y="3116050"/>
            <a:ext cx="842787" cy="8427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3" name="Group 13"/>
          <p:cNvGrpSpPr/>
          <p:nvPr/>
        </p:nvGrpSpPr>
        <p:grpSpPr>
          <a:xfrm>
            <a:off x="10886920" y="4722107"/>
            <a:ext cx="842787" cy="84278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sp>
        <p:nvSpPr>
          <p:cNvPr id="16" name="Freeform 16"/>
          <p:cNvSpPr/>
          <p:nvPr/>
        </p:nvSpPr>
        <p:spPr>
          <a:xfrm>
            <a:off x="14202152" y="7836693"/>
            <a:ext cx="1836823" cy="2450307"/>
          </a:xfrm>
          <a:custGeom>
            <a:avLst/>
            <a:gdLst/>
            <a:ahLst/>
            <a:cxnLst/>
            <a:rect l="l" t="t" r="r" b="b"/>
            <a:pathLst>
              <a:path w="1836823" h="2450307">
                <a:moveTo>
                  <a:pt x="0" y="0"/>
                </a:moveTo>
                <a:lnTo>
                  <a:pt x="1836823" y="0"/>
                </a:lnTo>
                <a:lnTo>
                  <a:pt x="1836823" y="2450307"/>
                </a:lnTo>
                <a:lnTo>
                  <a:pt x="0" y="2450307"/>
                </a:lnTo>
                <a:lnTo>
                  <a:pt x="0" y="0"/>
                </a:lnTo>
                <a:close/>
              </a:path>
            </a:pathLst>
          </a:custGeom>
          <a:blipFill>
            <a:blip r:embed="rId6"/>
            <a:stretch>
              <a:fillRect/>
            </a:stretch>
          </a:blipFill>
        </p:spPr>
      </p:sp>
      <p:sp>
        <p:nvSpPr>
          <p:cNvPr id="17" name="TextBox 17"/>
          <p:cNvSpPr txBox="1"/>
          <p:nvPr/>
        </p:nvSpPr>
        <p:spPr>
          <a:xfrm>
            <a:off x="2786379" y="392781"/>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PLAN</a:t>
            </a:r>
          </a:p>
        </p:txBody>
      </p:sp>
      <p:sp>
        <p:nvSpPr>
          <p:cNvPr id="18" name="TextBox 18"/>
          <p:cNvSpPr txBox="1"/>
          <p:nvPr/>
        </p:nvSpPr>
        <p:spPr>
          <a:xfrm>
            <a:off x="3837582" y="3009511"/>
            <a:ext cx="4955083" cy="646430"/>
          </a:xfrm>
          <a:prstGeom prst="rect">
            <a:avLst/>
          </a:prstGeom>
        </p:spPr>
        <p:txBody>
          <a:bodyPr lIns="0" tIns="0" rIns="0" bIns="0" rtlCol="0" anchor="t">
            <a:spAutoFit/>
          </a:bodyPr>
          <a:lstStyle/>
          <a:p>
            <a:pPr algn="l">
              <a:lnSpc>
                <a:spcPts val="5320"/>
              </a:lnSpc>
            </a:pPr>
            <a:r>
              <a:rPr lang="en-US" sz="3800" b="1">
                <a:solidFill>
                  <a:srgbClr val="2D3880"/>
                </a:solidFill>
                <a:latin typeface="Cormorant Garamond Bold"/>
                <a:ea typeface="Cormorant Garamond Bold"/>
                <a:cs typeface="Cormorant Garamond Bold"/>
                <a:sym typeface="Cormorant Garamond Bold"/>
              </a:rPr>
              <a:t>INTRODUCTION</a:t>
            </a:r>
          </a:p>
        </p:txBody>
      </p:sp>
      <p:sp>
        <p:nvSpPr>
          <p:cNvPr id="19" name="TextBox 19"/>
          <p:cNvSpPr txBox="1"/>
          <p:nvPr/>
        </p:nvSpPr>
        <p:spPr>
          <a:xfrm>
            <a:off x="3837582" y="4755126"/>
            <a:ext cx="4955083" cy="646430"/>
          </a:xfrm>
          <a:prstGeom prst="rect">
            <a:avLst/>
          </a:prstGeom>
        </p:spPr>
        <p:txBody>
          <a:bodyPr lIns="0" tIns="0" rIns="0" bIns="0" rtlCol="0" anchor="t">
            <a:spAutoFit/>
          </a:bodyPr>
          <a:lstStyle/>
          <a:p>
            <a:pPr algn="l">
              <a:lnSpc>
                <a:spcPts val="5320"/>
              </a:lnSpc>
            </a:pPr>
            <a:r>
              <a:rPr lang="en-US" sz="3800" b="1">
                <a:solidFill>
                  <a:srgbClr val="2D3880"/>
                </a:solidFill>
                <a:latin typeface="Cormorant Garamond Bold"/>
                <a:ea typeface="Cormorant Garamond Bold"/>
                <a:cs typeface="Cormorant Garamond Bold"/>
                <a:sym typeface="Cormorant Garamond Bold"/>
              </a:rPr>
              <a:t>METHODOLOGIE</a:t>
            </a:r>
          </a:p>
        </p:txBody>
      </p:sp>
      <p:sp>
        <p:nvSpPr>
          <p:cNvPr id="20" name="TextBox 20"/>
          <p:cNvSpPr txBox="1"/>
          <p:nvPr/>
        </p:nvSpPr>
        <p:spPr>
          <a:xfrm>
            <a:off x="12303084" y="3176128"/>
            <a:ext cx="4955083" cy="646430"/>
          </a:xfrm>
          <a:prstGeom prst="rect">
            <a:avLst/>
          </a:prstGeom>
        </p:spPr>
        <p:txBody>
          <a:bodyPr lIns="0" tIns="0" rIns="0" bIns="0" rtlCol="0" anchor="t">
            <a:spAutoFit/>
          </a:bodyPr>
          <a:lstStyle/>
          <a:p>
            <a:pPr algn="l">
              <a:lnSpc>
                <a:spcPts val="5320"/>
              </a:lnSpc>
            </a:pPr>
            <a:r>
              <a:rPr lang="en-US" sz="3800" b="1" dirty="0">
                <a:solidFill>
                  <a:srgbClr val="2D3880"/>
                </a:solidFill>
                <a:latin typeface="Cormorant Garamond Bold"/>
                <a:ea typeface="Cormorant Garamond Bold"/>
                <a:cs typeface="Cormorant Garamond Bold"/>
                <a:sym typeface="Cormorant Garamond Bold"/>
              </a:rPr>
              <a:t>CAS PRATIQUE</a:t>
            </a:r>
          </a:p>
        </p:txBody>
      </p:sp>
      <p:sp>
        <p:nvSpPr>
          <p:cNvPr id="21" name="TextBox 21"/>
          <p:cNvSpPr txBox="1"/>
          <p:nvPr/>
        </p:nvSpPr>
        <p:spPr>
          <a:xfrm>
            <a:off x="12304217" y="4755126"/>
            <a:ext cx="4956216" cy="646430"/>
          </a:xfrm>
          <a:prstGeom prst="rect">
            <a:avLst/>
          </a:prstGeom>
        </p:spPr>
        <p:txBody>
          <a:bodyPr lIns="0" tIns="0" rIns="0" bIns="0" rtlCol="0" anchor="t">
            <a:spAutoFit/>
          </a:bodyPr>
          <a:lstStyle/>
          <a:p>
            <a:pPr algn="l">
              <a:lnSpc>
                <a:spcPts val="5320"/>
              </a:lnSpc>
            </a:pPr>
            <a:r>
              <a:rPr lang="en-US" sz="3800" b="1">
                <a:solidFill>
                  <a:srgbClr val="2D3880"/>
                </a:solidFill>
                <a:latin typeface="Cormorant Garamond Bold"/>
                <a:ea typeface="Cormorant Garamond Bold"/>
                <a:cs typeface="Cormorant Garamond Bold"/>
                <a:sym typeface="Cormorant Garamond Bold"/>
              </a:rPr>
              <a:t>CONCLUSION</a:t>
            </a:r>
          </a:p>
        </p:txBody>
      </p:sp>
      <p:sp>
        <p:nvSpPr>
          <p:cNvPr id="22" name="TextBox 22"/>
          <p:cNvSpPr txBox="1"/>
          <p:nvPr/>
        </p:nvSpPr>
        <p:spPr>
          <a:xfrm>
            <a:off x="9053215" y="9716135"/>
            <a:ext cx="181570" cy="431799"/>
          </a:xfrm>
          <a:prstGeom prst="rect">
            <a:avLst/>
          </a:prstGeom>
        </p:spPr>
        <p:txBody>
          <a:bodyPr lIns="0" tIns="0" rIns="0" bIns="0" rtlCol="0" anchor="t">
            <a:spAutoFit/>
          </a:bodyPr>
          <a:lstStyle/>
          <a:p>
            <a:pPr algn="ctr">
              <a:lnSpc>
                <a:spcPts val="3500"/>
              </a:lnSpc>
            </a:pPr>
            <a:r>
              <a:rPr lang="en-US" sz="2500">
                <a:solidFill>
                  <a:srgbClr val="2D3880"/>
                </a:solidFill>
                <a:latin typeface="Open Sans"/>
                <a:ea typeface="Open Sans"/>
                <a:cs typeface="Open Sans"/>
                <a:sym typeface="Open Sans"/>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dirty="0" err="1">
                <a:solidFill>
                  <a:srgbClr val="2D3880"/>
                </a:solidFill>
                <a:latin typeface="Cormorant Garamond Bold Italics"/>
                <a:ea typeface="Cormorant Garamond Bold Italics"/>
                <a:cs typeface="Cormorant Garamond Bold Italics"/>
                <a:sym typeface="Cormorant Garamond Bold Italics"/>
              </a:rPr>
              <a:t>Vectorisation</a:t>
            </a:r>
            <a:endParaRPr lang="en-US" sz="7200" b="1" i="1" dirty="0">
              <a:solidFill>
                <a:srgbClr val="2D3880"/>
              </a:solidFill>
              <a:latin typeface="Cormorant Garamond Bold Italics"/>
              <a:ea typeface="Cormorant Garamond Bold Italics"/>
              <a:cs typeface="Cormorant Garamond Bold Italics"/>
              <a:sym typeface="Cormorant Garamond Bold Italics"/>
            </a:endParaRPr>
          </a:p>
        </p:txBody>
      </p:sp>
      <p:pic>
        <p:nvPicPr>
          <p:cNvPr id="6" name="Image 5">
            <a:extLst>
              <a:ext uri="{FF2B5EF4-FFF2-40B4-BE49-F238E27FC236}">
                <a16:creationId xmlns:a16="http://schemas.microsoft.com/office/drawing/2014/main" id="{6097CEFC-1C75-4D90-9F77-9FFD52E23B70}"/>
              </a:ext>
            </a:extLst>
          </p:cNvPr>
          <p:cNvPicPr>
            <a:picLocks noChangeAspect="1"/>
          </p:cNvPicPr>
          <p:nvPr/>
        </p:nvPicPr>
        <p:blipFill>
          <a:blip r:embed="rId2"/>
          <a:stretch>
            <a:fillRect/>
          </a:stretch>
        </p:blipFill>
        <p:spPr>
          <a:xfrm>
            <a:off x="152400" y="1409699"/>
            <a:ext cx="9210675" cy="4565058"/>
          </a:xfrm>
          <a:prstGeom prst="rect">
            <a:avLst/>
          </a:prstGeom>
        </p:spPr>
      </p:pic>
      <p:pic>
        <p:nvPicPr>
          <p:cNvPr id="8" name="Image 7">
            <a:extLst>
              <a:ext uri="{FF2B5EF4-FFF2-40B4-BE49-F238E27FC236}">
                <a16:creationId xmlns:a16="http://schemas.microsoft.com/office/drawing/2014/main" id="{940489A1-B174-4979-B11A-F80E5ABB967C}"/>
              </a:ext>
            </a:extLst>
          </p:cNvPr>
          <p:cNvPicPr>
            <a:picLocks noChangeAspect="1"/>
          </p:cNvPicPr>
          <p:nvPr/>
        </p:nvPicPr>
        <p:blipFill>
          <a:blip r:embed="rId3"/>
          <a:stretch>
            <a:fillRect/>
          </a:stretch>
        </p:blipFill>
        <p:spPr>
          <a:xfrm>
            <a:off x="6305552" y="7277100"/>
            <a:ext cx="11620500" cy="2623984"/>
          </a:xfrm>
          <a:prstGeom prst="rect">
            <a:avLst/>
          </a:prstGeom>
        </p:spPr>
      </p:pic>
      <p:cxnSp>
        <p:nvCxnSpPr>
          <p:cNvPr id="10" name="Connecteur : en angle 9">
            <a:extLst>
              <a:ext uri="{FF2B5EF4-FFF2-40B4-BE49-F238E27FC236}">
                <a16:creationId xmlns:a16="http://schemas.microsoft.com/office/drawing/2014/main" id="{5D0858BF-9AAD-4DD3-AC4B-16D185533F7D}"/>
              </a:ext>
            </a:extLst>
          </p:cNvPr>
          <p:cNvCxnSpPr>
            <a:cxnSpLocks/>
          </p:cNvCxnSpPr>
          <p:nvPr/>
        </p:nvCxnSpPr>
        <p:spPr>
          <a:xfrm rot="10800000">
            <a:off x="1905000" y="6240440"/>
            <a:ext cx="4267200" cy="263686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068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0600" y="1943100"/>
            <a:ext cx="16306800" cy="7553350"/>
          </a:xfrm>
          <a:prstGeom prst="rect">
            <a:avLst/>
          </a:prstGeom>
        </p:spPr>
        <p:txBody>
          <a:bodyPr wrap="square" lIns="0" tIns="0" rIns="0" bIns="0" rtlCol="0" anchor="t">
            <a:spAutoFit/>
          </a:bodyPr>
          <a:lstStyle/>
          <a:p>
            <a:pPr algn="just">
              <a:lnSpc>
                <a:spcPts val="7472"/>
              </a:lnSpc>
            </a:pPr>
            <a:r>
              <a:rPr lang="en-US" sz="3100" dirty="0">
                <a:solidFill>
                  <a:srgbClr val="000000"/>
                </a:solidFill>
                <a:latin typeface="Glacial Indifference"/>
                <a:ea typeface="Glacial Indifference"/>
                <a:cs typeface="Glacial Indifference"/>
                <a:sym typeface="Glacial Indifference"/>
              </a:rPr>
              <a:t>Dans les </a:t>
            </a:r>
            <a:r>
              <a:rPr lang="en-US" sz="3100" dirty="0" err="1">
                <a:solidFill>
                  <a:srgbClr val="000000"/>
                </a:solidFill>
                <a:latin typeface="Glacial Indifference"/>
                <a:ea typeface="Glacial Indifference"/>
                <a:cs typeface="Glacial Indifference"/>
                <a:sym typeface="Glacial Indifference"/>
              </a:rPr>
              <a:t>approches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fréquentistes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où</a:t>
            </a:r>
            <a:r>
              <a:rPr lang="en-US" sz="3100" dirty="0">
                <a:solidFill>
                  <a:srgbClr val="000000"/>
                </a:solidFill>
                <a:latin typeface="Glacial Indifference"/>
                <a:ea typeface="Glacial Indifference"/>
                <a:cs typeface="Glacial Indifference"/>
                <a:sym typeface="Glacial Indifference"/>
              </a:rPr>
              <a:t> on recherche la </a:t>
            </a:r>
            <a:r>
              <a:rPr lang="en-US" sz="3100" dirty="0" err="1">
                <a:solidFill>
                  <a:srgbClr val="000000"/>
                </a:solidFill>
                <a:latin typeface="Glacial Indifference"/>
                <a:ea typeface="Glacial Indifference"/>
                <a:cs typeface="Glacial Indifference"/>
                <a:sym typeface="Glacial Indifference"/>
              </a:rPr>
              <a:t>proximité</a:t>
            </a:r>
            <a:r>
              <a:rPr lang="en-US" sz="3100" dirty="0">
                <a:solidFill>
                  <a:srgbClr val="000000"/>
                </a:solidFill>
                <a:latin typeface="Glacial Indifference"/>
                <a:ea typeface="Glacial Indifference"/>
                <a:cs typeface="Glacial Indifference"/>
                <a:sym typeface="Glacial Indifference"/>
              </a:rPr>
              <a:t> entre des </a:t>
            </a:r>
            <a:r>
              <a:rPr lang="en-US" sz="3100" dirty="0" err="1">
                <a:solidFill>
                  <a:srgbClr val="000000"/>
                </a:solidFill>
                <a:latin typeface="Glacial Indifference"/>
                <a:ea typeface="Glacial Indifference"/>
                <a:cs typeface="Glacial Indifference"/>
                <a:sym typeface="Glacial Indifference"/>
              </a:rPr>
              <a:t>textes</a:t>
            </a:r>
            <a:r>
              <a:rPr lang="en-US" sz="3100" dirty="0">
                <a:solidFill>
                  <a:srgbClr val="000000"/>
                </a:solidFill>
                <a:latin typeface="Glacial Indifference"/>
                <a:ea typeface="Glacial Indifference"/>
                <a:cs typeface="Glacial Indifference"/>
                <a:sym typeface="Glacial Indifference"/>
              </a:rPr>
              <a:t> par la co-occurrence de </a:t>
            </a:r>
            <a:r>
              <a:rPr lang="en-US" sz="3100" dirty="0" err="1">
                <a:solidFill>
                  <a:srgbClr val="000000"/>
                </a:solidFill>
                <a:latin typeface="Glacial Indifference"/>
                <a:ea typeface="Glacial Indifference"/>
                <a:cs typeface="Glacial Indifference"/>
                <a:sym typeface="Glacial Indifference"/>
              </a:rPr>
              <a:t>termes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cette</a:t>
            </a:r>
            <a:r>
              <a:rPr lang="en-US" sz="3100" dirty="0">
                <a:solidFill>
                  <a:srgbClr val="000000"/>
                </a:solidFill>
                <a:latin typeface="Glacial Indifference"/>
                <a:ea typeface="Glacial Indifference"/>
                <a:cs typeface="Glacial Indifference"/>
                <a:sym typeface="Glacial Indifference"/>
              </a:rPr>
              <a:t> question de la </a:t>
            </a:r>
            <a:r>
              <a:rPr lang="en-US" sz="3100" dirty="0" err="1">
                <a:solidFill>
                  <a:srgbClr val="000000"/>
                </a:solidFill>
                <a:latin typeface="Glacial Indifference"/>
                <a:ea typeface="Glacial Indifference"/>
                <a:cs typeface="Glacial Indifference"/>
                <a:sym typeface="Glacial Indifference"/>
              </a:rPr>
              <a:t>création</a:t>
            </a:r>
            <a:r>
              <a:rPr lang="en-US" sz="3100" dirty="0">
                <a:solidFill>
                  <a:srgbClr val="000000"/>
                </a:solidFill>
                <a:latin typeface="Glacial Indifference"/>
                <a:ea typeface="Glacial Indifference"/>
                <a:cs typeface="Glacial Indifference"/>
                <a:sym typeface="Glacial Indifference"/>
              </a:rPr>
              <a:t> de classes </a:t>
            </a:r>
            <a:r>
              <a:rPr lang="en-US" sz="3100" dirty="0" err="1">
                <a:solidFill>
                  <a:srgbClr val="000000"/>
                </a:solidFill>
                <a:latin typeface="Glacial Indifference"/>
                <a:ea typeface="Glacial Indifference"/>
                <a:cs typeface="Glacial Indifference"/>
                <a:sym typeface="Glacial Indifference"/>
              </a:rPr>
              <a:t>d’équivalence</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est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fondamentale</a:t>
            </a:r>
            <a:r>
              <a:rPr lang="en-US" sz="3100" dirty="0">
                <a:solidFill>
                  <a:srgbClr val="000000"/>
                </a:solidFill>
                <a:latin typeface="Glacial Indifference"/>
                <a:ea typeface="Glacial Indifference"/>
                <a:cs typeface="Glacial Indifference"/>
                <a:sym typeface="Glacial Indifference"/>
              </a:rPr>
              <a:t>. Les mots </a:t>
            </a:r>
            <a:r>
              <a:rPr lang="en-US" sz="3100" dirty="0" err="1">
                <a:solidFill>
                  <a:srgbClr val="000000"/>
                </a:solidFill>
                <a:latin typeface="Glacial Indifference"/>
                <a:ea typeface="Glacial Indifference"/>
                <a:cs typeface="Glacial Indifference"/>
                <a:sym typeface="Glacial Indifference"/>
              </a:rPr>
              <a:t>sont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identiques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ou</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différents</a:t>
            </a:r>
            <a:r>
              <a:rPr lang="en-US" sz="3100" dirty="0">
                <a:solidFill>
                  <a:srgbClr val="000000"/>
                </a:solidFill>
                <a:latin typeface="Glacial Indifference"/>
                <a:ea typeface="Glacial Indifference"/>
                <a:cs typeface="Glacial Indifference"/>
                <a:sym typeface="Glacial Indifference"/>
              </a:rPr>
              <a:t>, il </a:t>
            </a:r>
            <a:r>
              <a:rPr lang="en-US" sz="3100" dirty="0" err="1">
                <a:solidFill>
                  <a:srgbClr val="000000"/>
                </a:solidFill>
                <a:latin typeface="Glacial Indifference"/>
                <a:ea typeface="Glacial Indifference"/>
                <a:cs typeface="Glacial Indifference"/>
                <a:sym typeface="Glacial Indifference"/>
              </a:rPr>
              <a:t>n’y</a:t>
            </a:r>
            <a:r>
              <a:rPr lang="en-US" sz="3100" dirty="0">
                <a:solidFill>
                  <a:srgbClr val="000000"/>
                </a:solidFill>
                <a:latin typeface="Glacial Indifference"/>
                <a:ea typeface="Glacial Indifference"/>
                <a:cs typeface="Glacial Indifference"/>
                <a:sym typeface="Glacial Indifference"/>
              </a:rPr>
              <a:t> a pas de </a:t>
            </a:r>
            <a:r>
              <a:rPr lang="en-US" sz="3100" dirty="0" err="1">
                <a:solidFill>
                  <a:srgbClr val="000000"/>
                </a:solidFill>
                <a:latin typeface="Glacial Indifference"/>
                <a:ea typeface="Glacial Indifference"/>
                <a:cs typeface="Glacial Indifference"/>
                <a:sym typeface="Glacial Indifference"/>
              </a:rPr>
              <a:t>différence</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subtile</a:t>
            </a:r>
            <a:r>
              <a:rPr lang="en-US" sz="3100" dirty="0">
                <a:solidFill>
                  <a:srgbClr val="000000"/>
                </a:solidFill>
                <a:latin typeface="Glacial Indifference"/>
                <a:ea typeface="Glacial Indifference"/>
                <a:cs typeface="Glacial Indifference"/>
                <a:sym typeface="Glacial Indifference"/>
              </a:rPr>
              <a:t> entre </a:t>
            </a:r>
            <a:r>
              <a:rPr lang="en-US" sz="3100" dirty="0" err="1">
                <a:solidFill>
                  <a:srgbClr val="000000"/>
                </a:solidFill>
                <a:latin typeface="Glacial Indifference"/>
                <a:ea typeface="Glacial Indifference"/>
                <a:cs typeface="Glacial Indifference"/>
                <a:sym typeface="Glacial Indifference"/>
              </a:rPr>
              <a:t>eux</a:t>
            </a:r>
            <a:r>
              <a:rPr lang="en-US" sz="3100" dirty="0">
                <a:solidFill>
                  <a:srgbClr val="000000"/>
                </a:solidFill>
                <a:latin typeface="Glacial Indifference"/>
                <a:ea typeface="Glacial Indifference"/>
                <a:cs typeface="Glacial Indifference"/>
                <a:sym typeface="Glacial Indifference"/>
              </a:rPr>
              <a:t>. Par </a:t>
            </a:r>
            <a:r>
              <a:rPr lang="en-US" sz="3100" dirty="0" err="1">
                <a:solidFill>
                  <a:srgbClr val="000000"/>
                </a:solidFill>
                <a:latin typeface="Glacial Indifference"/>
                <a:ea typeface="Glacial Indifference"/>
                <a:cs typeface="Glacial Indifference"/>
                <a:sym typeface="Glacial Indifference"/>
              </a:rPr>
              <a:t>exemple</a:t>
            </a:r>
            <a:r>
              <a:rPr lang="en-US" sz="3100" dirty="0">
                <a:solidFill>
                  <a:srgbClr val="000000"/>
                </a:solidFill>
                <a:latin typeface="Glacial Indifference"/>
                <a:ea typeface="Glacial Indifference"/>
                <a:cs typeface="Glacial Indifference"/>
                <a:sym typeface="Glacial Indifference"/>
              </a:rPr>
              <a:t>, on </a:t>
            </a:r>
            <a:r>
              <a:rPr lang="en-US" sz="3100" dirty="0" err="1">
                <a:solidFill>
                  <a:srgbClr val="000000"/>
                </a:solidFill>
                <a:latin typeface="Glacial Indifference"/>
                <a:ea typeface="Glacial Indifference"/>
                <a:cs typeface="Glacial Indifference"/>
                <a:sym typeface="Glacial Indifference"/>
              </a:rPr>
              <a:t>devra</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soit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déclarer</a:t>
            </a:r>
            <a:r>
              <a:rPr lang="en-US" sz="3100" dirty="0">
                <a:solidFill>
                  <a:srgbClr val="000000"/>
                </a:solidFill>
                <a:latin typeface="Glacial Indifference"/>
                <a:ea typeface="Glacial Indifference"/>
                <a:cs typeface="Glacial Indifference"/>
                <a:sym typeface="Glacial Indifference"/>
              </a:rPr>
              <a:t> que “python” et “pythons” </a:t>
            </a:r>
            <a:r>
              <a:rPr lang="en-US" sz="3100" dirty="0" err="1">
                <a:solidFill>
                  <a:srgbClr val="000000"/>
                </a:solidFill>
                <a:latin typeface="Glacial Indifference"/>
                <a:ea typeface="Glacial Indifference"/>
                <a:cs typeface="Glacial Indifference"/>
                <a:sym typeface="Glacial Indifference"/>
              </a:rPr>
              <a:t>sont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équivalents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soient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qu’ils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sont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différents</a:t>
            </a:r>
            <a:r>
              <a:rPr lang="en-US" sz="3100" dirty="0">
                <a:solidFill>
                  <a:srgbClr val="000000"/>
                </a:solidFill>
                <a:latin typeface="Glacial Indifference"/>
                <a:ea typeface="Glacial Indifference"/>
                <a:cs typeface="Glacial Indifference"/>
                <a:sym typeface="Glacial Indifference"/>
              </a:rPr>
              <a:t>, sans </a:t>
            </a:r>
            <a:r>
              <a:rPr lang="en-US" sz="3100" dirty="0" err="1">
                <a:solidFill>
                  <a:srgbClr val="000000"/>
                </a:solidFill>
                <a:latin typeface="Glacial Indifference"/>
                <a:ea typeface="Glacial Indifference"/>
                <a:cs typeface="Glacial Indifference"/>
                <a:sym typeface="Glacial Indifference"/>
              </a:rPr>
              <a:t>différence</a:t>
            </a:r>
            <a:r>
              <a:rPr lang="en-US" sz="3100" dirty="0">
                <a:solidFill>
                  <a:srgbClr val="000000"/>
                </a:solidFill>
                <a:latin typeface="Glacial Indifference"/>
                <a:ea typeface="Glacial Indifference"/>
                <a:cs typeface="Glacial Indifference"/>
                <a:sym typeface="Glacial Indifference"/>
              </a:rPr>
              <a:t> de </a:t>
            </a:r>
            <a:r>
              <a:rPr lang="en-US" sz="3100" dirty="0" err="1">
                <a:solidFill>
                  <a:srgbClr val="000000"/>
                </a:solidFill>
                <a:latin typeface="Glacial Indifference"/>
                <a:ea typeface="Glacial Indifference"/>
                <a:cs typeface="Glacial Indifference"/>
                <a:sym typeface="Glacial Indifference"/>
              </a:rPr>
              <a:t>degré</a:t>
            </a:r>
            <a:r>
              <a:rPr lang="en-US" sz="3100" dirty="0">
                <a:solidFill>
                  <a:srgbClr val="000000"/>
                </a:solidFill>
                <a:latin typeface="Glacial Indifference"/>
                <a:ea typeface="Glacial Indifference"/>
                <a:cs typeface="Glacial Indifference"/>
                <a:sym typeface="Glacial Indifference"/>
              </a:rPr>
              <a:t> entre “pythons”, “anaconda” </a:t>
            </a:r>
            <a:r>
              <a:rPr lang="en-US" sz="3100" dirty="0" err="1">
                <a:solidFill>
                  <a:srgbClr val="000000"/>
                </a:solidFill>
                <a:latin typeface="Glacial Indifference"/>
                <a:ea typeface="Glacial Indifference"/>
                <a:cs typeface="Glacial Indifference"/>
                <a:sym typeface="Glacial Indifference"/>
              </a:rPr>
              <a:t>ou</a:t>
            </a:r>
            <a:r>
              <a:rPr lang="en-US" sz="3100" dirty="0">
                <a:solidFill>
                  <a:srgbClr val="000000"/>
                </a:solidFill>
                <a:latin typeface="Glacial Indifference"/>
                <a:ea typeface="Glacial Indifference"/>
                <a:cs typeface="Glacial Indifference"/>
                <a:sym typeface="Glacial Indifference"/>
              </a:rPr>
              <a:t> “table” par rapport à “python”. Les </a:t>
            </a:r>
            <a:r>
              <a:rPr lang="en-US" sz="3100" dirty="0" err="1">
                <a:solidFill>
                  <a:srgbClr val="000000"/>
                </a:solidFill>
                <a:latin typeface="Glacial Indifference"/>
                <a:ea typeface="Glacial Indifference"/>
                <a:cs typeface="Glacial Indifference"/>
                <a:sym typeface="Glacial Indifference"/>
              </a:rPr>
              <a:t>approches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modernes</a:t>
            </a:r>
            <a:r>
              <a:rPr lang="en-US" sz="3100" dirty="0">
                <a:solidFill>
                  <a:srgbClr val="000000"/>
                </a:solidFill>
                <a:latin typeface="Glacial Indifference"/>
                <a:ea typeface="Glacial Indifference"/>
                <a:cs typeface="Glacial Indifference"/>
                <a:sym typeface="Glacial Indifference"/>
              </a:rPr>
              <a:t>, non plus </a:t>
            </a:r>
            <a:r>
              <a:rPr lang="en-US" sz="3100" dirty="0" err="1">
                <a:solidFill>
                  <a:srgbClr val="000000"/>
                </a:solidFill>
                <a:latin typeface="Glacial Indifference"/>
                <a:ea typeface="Glacial Indifference"/>
                <a:cs typeface="Glacial Indifference"/>
                <a:sym typeface="Glacial Indifference"/>
              </a:rPr>
              <a:t>exclusivement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basées</a:t>
            </a:r>
            <a:r>
              <a:rPr lang="en-US" sz="3100" dirty="0">
                <a:solidFill>
                  <a:srgbClr val="000000"/>
                </a:solidFill>
                <a:latin typeface="Glacial Indifference"/>
                <a:ea typeface="Glacial Indifference"/>
                <a:cs typeface="Glacial Indifference"/>
                <a:sym typeface="Glacial Indifference"/>
              </a:rPr>
              <a:t> sur des </a:t>
            </a:r>
            <a:r>
              <a:rPr lang="en-US" sz="3100" dirty="0" err="1">
                <a:solidFill>
                  <a:srgbClr val="000000"/>
                </a:solidFill>
                <a:latin typeface="Glacial Indifference"/>
                <a:ea typeface="Glacial Indifference"/>
                <a:cs typeface="Glacial Indifference"/>
                <a:sym typeface="Glacial Indifference"/>
              </a:rPr>
              <a:t>fréquences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d’apparition</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permettront</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d’introduire</a:t>
            </a:r>
            <a:r>
              <a:rPr lang="en-US" sz="3100" dirty="0">
                <a:solidFill>
                  <a:srgbClr val="000000"/>
                </a:solidFill>
                <a:latin typeface="Glacial Indifference"/>
                <a:ea typeface="Glacial Indifference"/>
                <a:cs typeface="Glacial Indifference"/>
                <a:sym typeface="Glacial Indifference"/>
              </a:rPr>
              <a:t> de la </a:t>
            </a:r>
            <a:r>
              <a:rPr lang="en-US" sz="3100" dirty="0" err="1">
                <a:solidFill>
                  <a:srgbClr val="000000"/>
                </a:solidFill>
                <a:latin typeface="Glacial Indifference"/>
                <a:ea typeface="Glacial Indifference"/>
                <a:cs typeface="Glacial Indifference"/>
                <a:sym typeface="Glacial Indifference"/>
              </a:rPr>
              <a:t>subtilité</a:t>
            </a:r>
            <a:r>
              <a:rPr lang="en-US" sz="3100" dirty="0">
                <a:solidFill>
                  <a:srgbClr val="000000"/>
                </a:solidFill>
                <a:latin typeface="Glacial Indifference"/>
                <a:ea typeface="Glacial Indifference"/>
                <a:cs typeface="Glacial Indifference"/>
                <a:sym typeface="Glacial Indifference"/>
              </a:rPr>
              <a:t> dans la </a:t>
            </a:r>
            <a:r>
              <a:rPr lang="en-US" sz="3100" dirty="0" err="1">
                <a:solidFill>
                  <a:srgbClr val="000000"/>
                </a:solidFill>
                <a:latin typeface="Glacial Indifference"/>
                <a:ea typeface="Glacial Indifference"/>
                <a:cs typeface="Glacial Indifference"/>
                <a:sym typeface="Glacial Indifference"/>
              </a:rPr>
              <a:t>synthétisation</a:t>
            </a:r>
            <a:r>
              <a:rPr lang="en-US" sz="3100" dirty="0">
                <a:solidFill>
                  <a:srgbClr val="000000"/>
                </a:solidFill>
                <a:latin typeface="Glacial Indifference"/>
                <a:ea typeface="Glacial Indifference"/>
                <a:cs typeface="Glacial Indifference"/>
                <a:sym typeface="Glacial Indifference"/>
              </a:rPr>
              <a:t> de </a:t>
            </a:r>
            <a:r>
              <a:rPr lang="en-US" sz="3100" dirty="0" err="1">
                <a:solidFill>
                  <a:srgbClr val="000000"/>
                </a:solidFill>
                <a:latin typeface="Glacial Indifference"/>
                <a:ea typeface="Glacial Indifference"/>
                <a:cs typeface="Glacial Indifference"/>
                <a:sym typeface="Glacial Indifference"/>
              </a:rPr>
              <a:t>l’information</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présente</a:t>
            </a:r>
            <a:r>
              <a:rPr lang="en-US" sz="3100" dirty="0">
                <a:solidFill>
                  <a:srgbClr val="000000"/>
                </a:solidFill>
                <a:latin typeface="Glacial Indifference"/>
                <a:ea typeface="Glacial Indifference"/>
                <a:cs typeface="Glacial Indifference"/>
                <a:sym typeface="Glacial Indifference"/>
              </a:rPr>
              <a:t> dans les </a:t>
            </a:r>
            <a:r>
              <a:rPr lang="en-US" sz="3100" dirty="0" err="1">
                <a:solidFill>
                  <a:srgbClr val="000000"/>
                </a:solidFill>
                <a:latin typeface="Glacial Indifference"/>
                <a:ea typeface="Glacial Indifference"/>
                <a:cs typeface="Glacial Indifference"/>
                <a:sym typeface="Glacial Indifference"/>
              </a:rPr>
              <a:t>données</a:t>
            </a:r>
            <a:r>
              <a:rPr lang="en-US" sz="3100" dirty="0">
                <a:solidFill>
                  <a:srgbClr val="000000"/>
                </a:solidFill>
                <a:latin typeface="Glacial Indifference"/>
                <a:ea typeface="Glacial Indifference"/>
                <a:cs typeface="Glacial Indifference"/>
                <a:sym typeface="Glacial Indifference"/>
              </a:rPr>
              <a:t> </a:t>
            </a:r>
            <a:r>
              <a:rPr lang="en-US" sz="3100" dirty="0" err="1">
                <a:solidFill>
                  <a:srgbClr val="000000"/>
                </a:solidFill>
                <a:latin typeface="Glacial Indifference"/>
                <a:ea typeface="Glacial Indifference"/>
                <a:cs typeface="Glacial Indifference"/>
                <a:sym typeface="Glacial Indifference"/>
              </a:rPr>
              <a:t>textuelles</a:t>
            </a:r>
            <a:r>
              <a:rPr lang="en-US" sz="3100" dirty="0">
                <a:solidFill>
                  <a:srgbClr val="000000"/>
                </a:solidFill>
                <a:latin typeface="Glacial Indifference"/>
                <a:ea typeface="Glacial Indifference"/>
                <a:cs typeface="Glacial Indifference"/>
                <a:sym typeface="Glacial Indifference"/>
              </a:rPr>
              <a:t>.</a:t>
            </a:r>
          </a:p>
        </p:txBody>
      </p:sp>
      <p:sp>
        <p:nvSpPr>
          <p:cNvPr id="3" name="TextBox 3"/>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Limites du cas concret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6098" y="4468579"/>
            <a:ext cx="13983149" cy="2585104"/>
          </a:xfrm>
          <a:prstGeom prst="rect">
            <a:avLst/>
          </a:prstGeom>
        </p:spPr>
        <p:txBody>
          <a:bodyPr lIns="0" tIns="0" rIns="0" bIns="0" rtlCol="0" anchor="t">
            <a:spAutoFit/>
          </a:bodyPr>
          <a:lstStyle/>
          <a:p>
            <a:pPr algn="ctr">
              <a:lnSpc>
                <a:spcPts val="9900"/>
              </a:lnSpc>
            </a:pPr>
            <a:r>
              <a:rPr lang="en-US" sz="9900" b="1">
                <a:solidFill>
                  <a:srgbClr val="15469F"/>
                </a:solidFill>
                <a:latin typeface="Cormorant Garamond Bold"/>
                <a:ea typeface="Cormorant Garamond Bold"/>
                <a:cs typeface="Cormorant Garamond Bold"/>
                <a:sym typeface="Cormorant Garamond Bold"/>
              </a:rPr>
              <a:t>LIMITES ET PERSPECTIVES</a:t>
            </a:r>
          </a:p>
        </p:txBody>
      </p:sp>
      <p:sp>
        <p:nvSpPr>
          <p:cNvPr id="3" name="Freeform 3"/>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3955033" y="6068631"/>
            <a:ext cx="4478210" cy="4478210"/>
          </a:xfrm>
          <a:custGeom>
            <a:avLst/>
            <a:gdLst/>
            <a:ahLst/>
            <a:cxnLst/>
            <a:rect l="l" t="t" r="r" b="b"/>
            <a:pathLst>
              <a:path w="4478210" h="4478210">
                <a:moveTo>
                  <a:pt x="4478210" y="0"/>
                </a:moveTo>
                <a:lnTo>
                  <a:pt x="0" y="0"/>
                </a:lnTo>
                <a:lnTo>
                  <a:pt x="0" y="4478209"/>
                </a:lnTo>
                <a:lnTo>
                  <a:pt x="4478210" y="4478209"/>
                </a:lnTo>
                <a:lnTo>
                  <a:pt x="44782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202087" y="9723540"/>
            <a:ext cx="342999" cy="431781"/>
          </a:xfrm>
          <a:prstGeom prst="rect">
            <a:avLst/>
          </a:prstGeom>
        </p:spPr>
        <p:txBody>
          <a:bodyPr lIns="0" tIns="0" rIns="0" bIns="0" rtlCol="0" anchor="t">
            <a:spAutoFit/>
          </a:bodyPr>
          <a:lstStyle/>
          <a:p>
            <a:pPr algn="ctr">
              <a:lnSpc>
                <a:spcPts val="3501"/>
              </a:lnSpc>
              <a:spcBef>
                <a:spcPct val="0"/>
              </a:spcBef>
            </a:pPr>
            <a:r>
              <a:rPr lang="en-US" sz="2500">
                <a:solidFill>
                  <a:srgbClr val="000000"/>
                </a:solidFill>
                <a:latin typeface="Glacial Indifference"/>
                <a:ea typeface="Glacial Indifference"/>
                <a:cs typeface="Glacial Indifference"/>
                <a:sym typeface="Glacial Indifference"/>
              </a:rPr>
              <a:t>30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291131" cy="1803745"/>
          </a:xfrm>
          <a:custGeom>
            <a:avLst/>
            <a:gdLst/>
            <a:ahLst/>
            <a:cxnLst/>
            <a:rect l="l" t="t" r="r" b="b"/>
            <a:pathLst>
              <a:path w="2291131" h="1803745">
                <a:moveTo>
                  <a:pt x="0" y="0"/>
                </a:moveTo>
                <a:lnTo>
                  <a:pt x="2291131" y="0"/>
                </a:lnTo>
                <a:lnTo>
                  <a:pt x="2291131" y="1803745"/>
                </a:lnTo>
                <a:lnTo>
                  <a:pt x="0" y="1803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194138" y="8307736"/>
            <a:ext cx="2239105" cy="2239105"/>
          </a:xfrm>
          <a:custGeom>
            <a:avLst/>
            <a:gdLst/>
            <a:ahLst/>
            <a:cxnLst/>
            <a:rect l="l" t="t" r="r" b="b"/>
            <a:pathLst>
              <a:path w="2239105" h="2239105">
                <a:moveTo>
                  <a:pt x="2239105" y="0"/>
                </a:moveTo>
                <a:lnTo>
                  <a:pt x="0" y="0"/>
                </a:lnTo>
                <a:lnTo>
                  <a:pt x="0" y="2239104"/>
                </a:lnTo>
                <a:lnTo>
                  <a:pt x="2239105" y="2239104"/>
                </a:lnTo>
                <a:lnTo>
                  <a:pt x="223910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202087" y="9723540"/>
            <a:ext cx="342999" cy="431781"/>
          </a:xfrm>
          <a:prstGeom prst="rect">
            <a:avLst/>
          </a:prstGeom>
        </p:spPr>
        <p:txBody>
          <a:bodyPr lIns="0" tIns="0" rIns="0" bIns="0" rtlCol="0" anchor="t">
            <a:spAutoFit/>
          </a:bodyPr>
          <a:lstStyle/>
          <a:p>
            <a:pPr algn="ctr">
              <a:lnSpc>
                <a:spcPts val="3501"/>
              </a:lnSpc>
              <a:spcBef>
                <a:spcPct val="0"/>
              </a:spcBef>
            </a:pPr>
            <a:r>
              <a:rPr lang="en-US" sz="2500">
                <a:solidFill>
                  <a:srgbClr val="000000"/>
                </a:solidFill>
                <a:latin typeface="Glacial Indifference"/>
                <a:ea typeface="Glacial Indifference"/>
                <a:cs typeface="Glacial Indifference"/>
                <a:sym typeface="Glacial Indifference"/>
              </a:rPr>
              <a:t>30</a:t>
            </a:r>
          </a:p>
        </p:txBody>
      </p:sp>
      <p:sp>
        <p:nvSpPr>
          <p:cNvPr id="6" name="TextBox 6"/>
          <p:cNvSpPr txBox="1"/>
          <p:nvPr/>
        </p:nvSpPr>
        <p:spPr>
          <a:xfrm>
            <a:off x="896386" y="1638300"/>
            <a:ext cx="17297399" cy="7512762"/>
          </a:xfrm>
          <a:prstGeom prst="rect">
            <a:avLst/>
          </a:prstGeom>
        </p:spPr>
        <p:txBody>
          <a:bodyPr wrap="square" lIns="0" tIns="0" rIns="0" bIns="0" rtlCol="0" anchor="t">
            <a:spAutoFit/>
          </a:bodyPr>
          <a:lstStyle/>
          <a:p>
            <a:pPr algn="l">
              <a:lnSpc>
                <a:spcPts val="5927"/>
              </a:lnSpc>
              <a:spcBef>
                <a:spcPct val="0"/>
              </a:spcBef>
            </a:pPr>
            <a:r>
              <a:rPr lang="en-US" sz="4234" dirty="0">
                <a:solidFill>
                  <a:srgbClr val="000000"/>
                </a:solidFill>
                <a:latin typeface="Glacial Indifference"/>
                <a:ea typeface="Glacial Indifference"/>
                <a:cs typeface="Glacial Indifference"/>
                <a:sym typeface="Glacial Indifference"/>
              </a:rPr>
              <a:t>❗️ 1. </a:t>
            </a:r>
            <a:r>
              <a:rPr lang="en-US" sz="4234" dirty="0" err="1">
                <a:solidFill>
                  <a:srgbClr val="000000"/>
                </a:solidFill>
                <a:latin typeface="Glacial Indifference"/>
                <a:ea typeface="Glacial Indifference"/>
                <a:cs typeface="Glacial Indifference"/>
                <a:sym typeface="Glacial Indifference"/>
              </a:rPr>
              <a:t>Lemmatisation</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imparfaite</a:t>
            </a:r>
            <a:endParaRPr lang="en-US" sz="4234" dirty="0">
              <a:solidFill>
                <a:srgbClr val="000000"/>
              </a:solidFill>
              <a:latin typeface="Glacial Indifference"/>
              <a:ea typeface="Glacial Indifference"/>
              <a:cs typeface="Glacial Indifference"/>
              <a:sym typeface="Glacial Indifference"/>
            </a:endParaRPr>
          </a:p>
          <a:p>
            <a:pPr algn="l">
              <a:lnSpc>
                <a:spcPts val="5927"/>
              </a:lnSpc>
              <a:spcBef>
                <a:spcPct val="0"/>
              </a:spcBef>
            </a:pPr>
            <a:r>
              <a:rPr lang="en-US" sz="4234" dirty="0">
                <a:solidFill>
                  <a:srgbClr val="000000"/>
                </a:solidFill>
                <a:latin typeface="Glacial Indifference"/>
                <a:ea typeface="Glacial Indifference"/>
                <a:cs typeface="Glacial Indifference"/>
                <a:sym typeface="Glacial Indifference"/>
              </a:rPr>
              <a:t>Résultats </a:t>
            </a:r>
            <a:r>
              <a:rPr lang="en-US" sz="4234" dirty="0" err="1">
                <a:solidFill>
                  <a:srgbClr val="000000"/>
                </a:solidFill>
                <a:latin typeface="Glacial Indifference"/>
                <a:ea typeface="Glacial Indifference"/>
                <a:cs typeface="Glacial Indifference"/>
                <a:sym typeface="Glacial Indifference"/>
              </a:rPr>
              <a:t>parfois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incorrects</a:t>
            </a:r>
            <a:r>
              <a:rPr lang="en-US" sz="4234" dirty="0">
                <a:solidFill>
                  <a:srgbClr val="000000"/>
                </a:solidFill>
                <a:latin typeface="Glacial Indifference"/>
                <a:ea typeface="Glacial Indifference"/>
                <a:cs typeface="Glacial Indifference"/>
                <a:sym typeface="Glacial Indifference"/>
              </a:rPr>
              <a:t>, surtout </a:t>
            </a:r>
            <a:r>
              <a:rPr lang="en-US" sz="4234" dirty="0" err="1">
                <a:solidFill>
                  <a:srgbClr val="000000"/>
                </a:solidFill>
                <a:latin typeface="Glacial Indifference"/>
                <a:ea typeface="Glacial Indifference"/>
                <a:cs typeface="Glacial Indifference"/>
                <a:sym typeface="Glacial Indifference"/>
              </a:rPr>
              <a:t>en</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français</a:t>
            </a:r>
            <a:r>
              <a:rPr lang="en-US" sz="4234" dirty="0">
                <a:solidFill>
                  <a:srgbClr val="000000"/>
                </a:solidFill>
                <a:latin typeface="Glacial Indifference"/>
                <a:ea typeface="Glacial Indifference"/>
                <a:cs typeface="Glacial Indifference"/>
                <a:sym typeface="Glacial Indifference"/>
              </a:rPr>
              <a:t>.</a:t>
            </a:r>
          </a:p>
          <a:p>
            <a:pPr algn="l">
              <a:lnSpc>
                <a:spcPts val="5927"/>
              </a:lnSpc>
              <a:spcBef>
                <a:spcPct val="0"/>
              </a:spcBef>
            </a:pPr>
            <a:r>
              <a:rPr lang="en-US" sz="4234" dirty="0" err="1">
                <a:solidFill>
                  <a:srgbClr val="000000"/>
                </a:solidFill>
                <a:latin typeface="Glacial Indifference"/>
                <a:ea typeface="Glacial Indifference"/>
                <a:cs typeface="Glacial Indifference"/>
                <a:sym typeface="Glacial Indifference"/>
              </a:rPr>
              <a:t>Mauvaise</a:t>
            </a:r>
            <a:r>
              <a:rPr lang="en-US" sz="4234" dirty="0">
                <a:solidFill>
                  <a:srgbClr val="000000"/>
                </a:solidFill>
                <a:latin typeface="Glacial Indifference"/>
                <a:ea typeface="Glacial Indifference"/>
                <a:cs typeface="Glacial Indifference"/>
                <a:sym typeface="Glacial Indifference"/>
              </a:rPr>
              <a:t> reconnaissance des </a:t>
            </a:r>
            <a:r>
              <a:rPr lang="en-US" sz="4234" dirty="0" err="1">
                <a:solidFill>
                  <a:srgbClr val="000000"/>
                </a:solidFill>
                <a:latin typeface="Glacial Indifference"/>
                <a:ea typeface="Glacial Indifference"/>
                <a:cs typeface="Glacial Indifference"/>
                <a:sym typeface="Glacial Indifference"/>
              </a:rPr>
              <a:t>formes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conjuguées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ou</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dérivées</a:t>
            </a:r>
            <a:r>
              <a:rPr lang="en-US" sz="4234" dirty="0">
                <a:solidFill>
                  <a:srgbClr val="000000"/>
                </a:solidFill>
                <a:latin typeface="Glacial Indifference"/>
                <a:ea typeface="Glacial Indifference"/>
                <a:cs typeface="Glacial Indifference"/>
                <a:sym typeface="Glacial Indifference"/>
              </a:rPr>
              <a:t>.</a:t>
            </a:r>
          </a:p>
          <a:p>
            <a:pPr algn="l">
              <a:lnSpc>
                <a:spcPts val="5927"/>
              </a:lnSpc>
              <a:spcBef>
                <a:spcPct val="0"/>
              </a:spcBef>
            </a:pPr>
            <a:r>
              <a:rPr lang="en-US" sz="4234" dirty="0">
                <a:solidFill>
                  <a:srgbClr val="000000"/>
                </a:solidFill>
                <a:latin typeface="Glacial Indifference"/>
                <a:ea typeface="Glacial Indifference"/>
                <a:cs typeface="Glacial Indifference"/>
                <a:sym typeface="Glacial Indifference"/>
              </a:rPr>
              <a:t>❗️ 2. </a:t>
            </a:r>
            <a:r>
              <a:rPr lang="en-US" sz="4234" dirty="0" err="1">
                <a:solidFill>
                  <a:srgbClr val="000000"/>
                </a:solidFill>
                <a:latin typeface="Glacial Indifference"/>
                <a:ea typeface="Glacial Indifference"/>
                <a:cs typeface="Glacial Indifference"/>
                <a:sym typeface="Glacial Indifference"/>
              </a:rPr>
              <a:t>Ambiguïtés</a:t>
            </a:r>
            <a:r>
              <a:rPr lang="en-US" sz="4234" dirty="0">
                <a:solidFill>
                  <a:srgbClr val="000000"/>
                </a:solidFill>
                <a:latin typeface="Glacial Indifference"/>
                <a:ea typeface="Glacial Indifference"/>
                <a:cs typeface="Glacial Indifference"/>
                <a:sym typeface="Glacial Indifference"/>
              </a:rPr>
              <a:t> non </a:t>
            </a:r>
            <a:r>
              <a:rPr lang="en-US" sz="4234" dirty="0" err="1">
                <a:solidFill>
                  <a:srgbClr val="000000"/>
                </a:solidFill>
                <a:latin typeface="Glacial Indifference"/>
                <a:ea typeface="Glacial Indifference"/>
                <a:cs typeface="Glacial Indifference"/>
                <a:sym typeface="Glacial Indifference"/>
              </a:rPr>
              <a:t>gérées</a:t>
            </a:r>
            <a:endParaRPr lang="en-US" sz="4234" dirty="0">
              <a:solidFill>
                <a:srgbClr val="000000"/>
              </a:solidFill>
              <a:latin typeface="Glacial Indifference"/>
              <a:ea typeface="Glacial Indifference"/>
              <a:cs typeface="Glacial Indifference"/>
              <a:sym typeface="Glacial Indifference"/>
            </a:endParaRPr>
          </a:p>
          <a:p>
            <a:pPr algn="l">
              <a:lnSpc>
                <a:spcPts val="5927"/>
              </a:lnSpc>
              <a:spcBef>
                <a:spcPct val="0"/>
              </a:spcBef>
            </a:pPr>
            <a:r>
              <a:rPr lang="en-US" sz="4234" dirty="0" err="1">
                <a:solidFill>
                  <a:srgbClr val="000000"/>
                </a:solidFill>
                <a:latin typeface="Glacial Indifference"/>
                <a:ea typeface="Glacial Indifference"/>
                <a:cs typeface="Glacial Indifference"/>
                <a:sym typeface="Glacial Indifference"/>
              </a:rPr>
              <a:t>Homonymes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ou</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polysémies</a:t>
            </a:r>
            <a:r>
              <a:rPr lang="en-US" sz="4234" dirty="0">
                <a:solidFill>
                  <a:srgbClr val="000000"/>
                </a:solidFill>
                <a:latin typeface="Glacial Indifference"/>
                <a:ea typeface="Glacial Indifference"/>
                <a:cs typeface="Glacial Indifference"/>
                <a:sym typeface="Glacial Indifference"/>
              </a:rPr>
              <a:t> (mots à </a:t>
            </a:r>
            <a:r>
              <a:rPr lang="en-US" sz="4234" dirty="0" err="1">
                <a:solidFill>
                  <a:srgbClr val="000000"/>
                </a:solidFill>
                <a:latin typeface="Glacial Indifference"/>
                <a:ea typeface="Glacial Indifference"/>
                <a:cs typeface="Glacial Indifference"/>
                <a:sym typeface="Glacial Indifference"/>
              </a:rPr>
              <a:t>plusieurs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sens</a:t>
            </a:r>
            <a:r>
              <a:rPr lang="en-US" sz="4234" dirty="0">
                <a:solidFill>
                  <a:srgbClr val="000000"/>
                </a:solidFill>
                <a:latin typeface="Glacial Indifference"/>
                <a:ea typeface="Glacial Indifference"/>
                <a:cs typeface="Glacial Indifference"/>
                <a:sym typeface="Glacial Indifference"/>
              </a:rPr>
              <a:t>) non </a:t>
            </a:r>
            <a:r>
              <a:rPr lang="en-US" sz="4234" dirty="0" err="1">
                <a:solidFill>
                  <a:srgbClr val="000000"/>
                </a:solidFill>
                <a:latin typeface="Glacial Indifference"/>
                <a:ea typeface="Glacial Indifference"/>
                <a:cs typeface="Glacial Indifference"/>
                <a:sym typeface="Glacial Indifference"/>
              </a:rPr>
              <a:t>désambiguïsés</a:t>
            </a:r>
            <a:r>
              <a:rPr lang="en-US" sz="4234" dirty="0">
                <a:solidFill>
                  <a:srgbClr val="000000"/>
                </a:solidFill>
                <a:latin typeface="Glacial Indifference"/>
                <a:ea typeface="Glacial Indifference"/>
                <a:cs typeface="Glacial Indifference"/>
                <a:sym typeface="Glacial Indifference"/>
              </a:rPr>
              <a:t>.</a:t>
            </a:r>
          </a:p>
          <a:p>
            <a:pPr algn="l">
              <a:lnSpc>
                <a:spcPts val="5927"/>
              </a:lnSpc>
              <a:spcBef>
                <a:spcPct val="0"/>
              </a:spcBef>
            </a:pPr>
            <a:r>
              <a:rPr lang="en-US" sz="4234" dirty="0" err="1">
                <a:solidFill>
                  <a:srgbClr val="000000"/>
                </a:solidFill>
                <a:latin typeface="Glacial Indifference"/>
                <a:ea typeface="Glacial Indifference"/>
                <a:cs typeface="Glacial Indifference"/>
                <a:sym typeface="Glacial Indifference"/>
              </a:rPr>
              <a:t>Peut</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fausser</a:t>
            </a:r>
            <a:r>
              <a:rPr lang="en-US" sz="4234" dirty="0">
                <a:solidFill>
                  <a:srgbClr val="000000"/>
                </a:solidFill>
                <a:latin typeface="Glacial Indifference"/>
                <a:ea typeface="Glacial Indifference"/>
                <a:cs typeface="Glacial Indifference"/>
                <a:sym typeface="Glacial Indifference"/>
              </a:rPr>
              <a:t> les analyses de sentiment </a:t>
            </a:r>
            <a:r>
              <a:rPr lang="en-US" sz="4234" dirty="0" err="1">
                <a:solidFill>
                  <a:srgbClr val="000000"/>
                </a:solidFill>
                <a:latin typeface="Glacial Indifference"/>
                <a:ea typeface="Glacial Indifference"/>
                <a:cs typeface="Glacial Indifference"/>
                <a:sym typeface="Glacial Indifference"/>
              </a:rPr>
              <a:t>ou</a:t>
            </a:r>
            <a:r>
              <a:rPr lang="en-US" sz="4234" dirty="0">
                <a:solidFill>
                  <a:srgbClr val="000000"/>
                </a:solidFill>
                <a:latin typeface="Glacial Indifference"/>
                <a:ea typeface="Glacial Indifference"/>
                <a:cs typeface="Glacial Indifference"/>
                <a:sym typeface="Glacial Indifference"/>
              </a:rPr>
              <a:t> de </a:t>
            </a:r>
            <a:r>
              <a:rPr lang="en-US" sz="4234" dirty="0" err="1">
                <a:solidFill>
                  <a:srgbClr val="000000"/>
                </a:solidFill>
                <a:latin typeface="Glacial Indifference"/>
                <a:ea typeface="Glacial Indifference"/>
                <a:cs typeface="Glacial Indifference"/>
                <a:sym typeface="Glacial Indifference"/>
              </a:rPr>
              <a:t>thématique</a:t>
            </a:r>
            <a:r>
              <a:rPr lang="en-US" sz="4234" dirty="0">
                <a:solidFill>
                  <a:srgbClr val="000000"/>
                </a:solidFill>
                <a:latin typeface="Glacial Indifference"/>
                <a:ea typeface="Glacial Indifference"/>
                <a:cs typeface="Glacial Indifference"/>
                <a:sym typeface="Glacial Indifference"/>
              </a:rPr>
              <a:t>.</a:t>
            </a:r>
          </a:p>
          <a:p>
            <a:pPr algn="l">
              <a:lnSpc>
                <a:spcPts val="5927"/>
              </a:lnSpc>
              <a:spcBef>
                <a:spcPct val="0"/>
              </a:spcBef>
            </a:pPr>
            <a:r>
              <a:rPr lang="en-US" sz="4234" dirty="0">
                <a:solidFill>
                  <a:srgbClr val="000000"/>
                </a:solidFill>
                <a:latin typeface="Glacial Indifference"/>
                <a:ea typeface="Glacial Indifference"/>
                <a:cs typeface="Glacial Indifference"/>
                <a:sym typeface="Glacial Indifference"/>
              </a:rPr>
              <a:t>❗️ 3. Expressions complexes mal </a:t>
            </a:r>
            <a:r>
              <a:rPr lang="en-US" sz="4234" dirty="0" err="1">
                <a:solidFill>
                  <a:srgbClr val="000000"/>
                </a:solidFill>
                <a:latin typeface="Glacial Indifference"/>
                <a:ea typeface="Glacial Indifference"/>
                <a:cs typeface="Glacial Indifference"/>
                <a:sym typeface="Glacial Indifference"/>
              </a:rPr>
              <a:t>traitées</a:t>
            </a:r>
            <a:endParaRPr lang="en-US" sz="4234" dirty="0">
              <a:solidFill>
                <a:srgbClr val="000000"/>
              </a:solidFill>
              <a:latin typeface="Glacial Indifference"/>
              <a:ea typeface="Glacial Indifference"/>
              <a:cs typeface="Glacial Indifference"/>
              <a:sym typeface="Glacial Indifference"/>
            </a:endParaRPr>
          </a:p>
          <a:p>
            <a:pPr algn="l">
              <a:lnSpc>
                <a:spcPts val="5927"/>
              </a:lnSpc>
              <a:spcBef>
                <a:spcPct val="0"/>
              </a:spcBef>
            </a:pPr>
            <a:r>
              <a:rPr lang="en-US" sz="4234" dirty="0" err="1">
                <a:solidFill>
                  <a:srgbClr val="000000"/>
                </a:solidFill>
                <a:latin typeface="Glacial Indifference"/>
                <a:ea typeface="Glacial Indifference"/>
                <a:cs typeface="Glacial Indifference"/>
                <a:sym typeface="Glacial Indifference"/>
              </a:rPr>
              <a:t>Idiomes</a:t>
            </a:r>
            <a:r>
              <a:rPr lang="en-US" sz="4234" dirty="0">
                <a:solidFill>
                  <a:srgbClr val="000000"/>
                </a:solidFill>
                <a:latin typeface="Glacial Indifference"/>
                <a:ea typeface="Glacial Indifference"/>
                <a:cs typeface="Glacial Indifference"/>
                <a:sym typeface="Glacial Indifference"/>
              </a:rPr>
              <a:t>, tournures </a:t>
            </a:r>
            <a:r>
              <a:rPr lang="en-US" sz="4234" dirty="0" err="1">
                <a:solidFill>
                  <a:srgbClr val="000000"/>
                </a:solidFill>
                <a:latin typeface="Glacial Indifference"/>
                <a:ea typeface="Glacial Indifference"/>
                <a:cs typeface="Glacial Indifference"/>
                <a:sym typeface="Glacial Indifference"/>
              </a:rPr>
              <a:t>syntaxiques</a:t>
            </a:r>
            <a:r>
              <a:rPr lang="en-US" sz="4234" dirty="0">
                <a:solidFill>
                  <a:srgbClr val="000000"/>
                </a:solidFill>
                <a:latin typeface="Glacial Indifference"/>
                <a:ea typeface="Glacial Indifference"/>
                <a:cs typeface="Glacial Indifference"/>
                <a:sym typeface="Glacial Indifference"/>
              </a:rPr>
              <a:t> : </a:t>
            </a:r>
            <a:r>
              <a:rPr lang="en-US" sz="4234" dirty="0" err="1">
                <a:solidFill>
                  <a:srgbClr val="000000"/>
                </a:solidFill>
                <a:latin typeface="Glacial Indifference"/>
                <a:ea typeface="Glacial Indifference"/>
                <a:cs typeface="Glacial Indifference"/>
                <a:sym typeface="Glacial Indifference"/>
              </a:rPr>
              <a:t>souvent</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ignorés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ou</a:t>
            </a:r>
            <a:r>
              <a:rPr lang="en-US" sz="4234" dirty="0">
                <a:solidFill>
                  <a:srgbClr val="000000"/>
                </a:solidFill>
                <a:latin typeface="Glacial Indifference"/>
                <a:ea typeface="Glacial Indifference"/>
                <a:cs typeface="Glacial Indifference"/>
                <a:sym typeface="Glacial Indifference"/>
              </a:rPr>
              <a:t> mal </a:t>
            </a:r>
            <a:r>
              <a:rPr lang="en-US" sz="4234" dirty="0" err="1">
                <a:solidFill>
                  <a:srgbClr val="000000"/>
                </a:solidFill>
                <a:latin typeface="Glacial Indifference"/>
                <a:ea typeface="Glacial Indifference"/>
                <a:cs typeface="Glacial Indifference"/>
                <a:sym typeface="Glacial Indifference"/>
              </a:rPr>
              <a:t>analysés</a:t>
            </a:r>
            <a:r>
              <a:rPr lang="en-US" sz="4234" dirty="0">
                <a:solidFill>
                  <a:srgbClr val="000000"/>
                </a:solidFill>
                <a:latin typeface="Glacial Indifference"/>
                <a:ea typeface="Glacial Indifference"/>
                <a:cs typeface="Glacial Indifference"/>
                <a:sym typeface="Glacial Indifference"/>
              </a:rPr>
              <a:t>.</a:t>
            </a:r>
          </a:p>
          <a:p>
            <a:pPr algn="l">
              <a:lnSpc>
                <a:spcPts val="5927"/>
              </a:lnSpc>
              <a:spcBef>
                <a:spcPct val="0"/>
              </a:spcBef>
            </a:pPr>
            <a:r>
              <a:rPr lang="en-US" sz="4234" dirty="0">
                <a:solidFill>
                  <a:srgbClr val="000000"/>
                </a:solidFill>
                <a:latin typeface="Glacial Indifference"/>
                <a:ea typeface="Glacial Indifference"/>
                <a:cs typeface="Glacial Indifference"/>
                <a:sym typeface="Glacial Indifference"/>
              </a:rPr>
              <a:t>❗️ 4. Mots </a:t>
            </a:r>
            <a:r>
              <a:rPr lang="en-US" sz="4234" dirty="0" err="1">
                <a:solidFill>
                  <a:srgbClr val="000000"/>
                </a:solidFill>
                <a:latin typeface="Glacial Indifference"/>
                <a:ea typeface="Glacial Indifference"/>
                <a:cs typeface="Glacial Indifference"/>
                <a:sym typeface="Glacial Indifference"/>
              </a:rPr>
              <a:t>rares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ou</a:t>
            </a:r>
            <a:r>
              <a:rPr lang="en-US" sz="4234" dirty="0">
                <a:solidFill>
                  <a:srgbClr val="000000"/>
                </a:solidFill>
                <a:latin typeface="Glacial Indifference"/>
                <a:ea typeface="Glacial Indifference"/>
                <a:cs typeface="Glacial Indifference"/>
                <a:sym typeface="Glacial Indifference"/>
              </a:rPr>
              <a:t> techniques </a:t>
            </a:r>
            <a:r>
              <a:rPr lang="en-US" sz="4234" dirty="0" err="1">
                <a:solidFill>
                  <a:srgbClr val="000000"/>
                </a:solidFill>
                <a:latin typeface="Glacial Indifference"/>
                <a:ea typeface="Glacial Indifference"/>
                <a:cs typeface="Glacial Indifference"/>
                <a:sym typeface="Glacial Indifference"/>
              </a:rPr>
              <a:t>supprimés</a:t>
            </a:r>
            <a:endParaRPr lang="en-US" sz="4234" dirty="0">
              <a:solidFill>
                <a:srgbClr val="000000"/>
              </a:solidFill>
              <a:latin typeface="Glacial Indifference"/>
              <a:ea typeface="Glacial Indifference"/>
              <a:cs typeface="Glacial Indifference"/>
              <a:sym typeface="Glacial Indifference"/>
            </a:endParaRPr>
          </a:p>
          <a:p>
            <a:pPr algn="l">
              <a:lnSpc>
                <a:spcPts val="5927"/>
              </a:lnSpc>
              <a:spcBef>
                <a:spcPct val="0"/>
              </a:spcBef>
            </a:pPr>
            <a:r>
              <a:rPr lang="en-US" sz="4234" dirty="0" err="1">
                <a:solidFill>
                  <a:srgbClr val="000000"/>
                </a:solidFill>
                <a:latin typeface="Glacial Indifference"/>
                <a:ea typeface="Glacial Indifference"/>
                <a:cs typeface="Glacial Indifference"/>
                <a:sym typeface="Glacial Indifference"/>
              </a:rPr>
              <a:t>Risque</a:t>
            </a:r>
            <a:r>
              <a:rPr lang="en-US" sz="4234" dirty="0">
                <a:solidFill>
                  <a:srgbClr val="000000"/>
                </a:solidFill>
                <a:latin typeface="Glacial Indifference"/>
                <a:ea typeface="Glacial Indifference"/>
                <a:cs typeface="Glacial Indifference"/>
                <a:sym typeface="Glacial Indifference"/>
              </a:rPr>
              <a:t> de </a:t>
            </a:r>
            <a:r>
              <a:rPr lang="en-US" sz="4234" dirty="0" err="1">
                <a:solidFill>
                  <a:srgbClr val="000000"/>
                </a:solidFill>
                <a:latin typeface="Glacial Indifference"/>
                <a:ea typeface="Glacial Indifference"/>
                <a:cs typeface="Glacial Indifference"/>
                <a:sym typeface="Glacial Indifference"/>
              </a:rPr>
              <a:t>perte</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d’information</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si</a:t>
            </a:r>
            <a:r>
              <a:rPr lang="en-US" sz="4234" dirty="0">
                <a:solidFill>
                  <a:srgbClr val="000000"/>
                </a:solidFill>
                <a:latin typeface="Glacial Indifference"/>
                <a:ea typeface="Glacial Indifference"/>
                <a:cs typeface="Glacial Indifference"/>
                <a:sym typeface="Glacial Indifference"/>
              </a:rPr>
              <a:t> les </a:t>
            </a:r>
            <a:r>
              <a:rPr lang="en-US" sz="4234" dirty="0" err="1">
                <a:solidFill>
                  <a:srgbClr val="000000"/>
                </a:solidFill>
                <a:latin typeface="Glacial Indifference"/>
                <a:ea typeface="Glacial Indifference"/>
                <a:cs typeface="Glacial Indifference"/>
                <a:sym typeface="Glacial Indifference"/>
              </a:rPr>
              <a:t>stopwords</a:t>
            </a:r>
            <a:r>
              <a:rPr lang="en-US" sz="4234" dirty="0">
                <a:solidFill>
                  <a:srgbClr val="000000"/>
                </a:solidFill>
                <a:latin typeface="Glacial Indifference"/>
                <a:ea typeface="Glacial Indifference"/>
                <a:cs typeface="Glacial Indifference"/>
                <a:sym typeface="Glacial Indifference"/>
              </a:rPr>
              <a:t> </a:t>
            </a:r>
            <a:r>
              <a:rPr lang="en-US" sz="4234" dirty="0" err="1">
                <a:solidFill>
                  <a:srgbClr val="000000"/>
                </a:solidFill>
                <a:latin typeface="Glacial Indifference"/>
                <a:ea typeface="Glacial Indifference"/>
                <a:cs typeface="Glacial Indifference"/>
                <a:sym typeface="Glacial Indifference"/>
              </a:rPr>
              <a:t>sont</a:t>
            </a:r>
            <a:r>
              <a:rPr lang="en-US" sz="4234" dirty="0">
                <a:solidFill>
                  <a:srgbClr val="000000"/>
                </a:solidFill>
                <a:latin typeface="Glacial Indifference"/>
                <a:ea typeface="Glacial Indifference"/>
                <a:cs typeface="Glacial Indifference"/>
                <a:sym typeface="Glacial Indifference"/>
              </a:rPr>
              <a:t> trop </a:t>
            </a:r>
            <a:r>
              <a:rPr lang="en-US" sz="4234" dirty="0" err="1">
                <a:solidFill>
                  <a:srgbClr val="000000"/>
                </a:solidFill>
                <a:latin typeface="Glacial Indifference"/>
                <a:ea typeface="Glacial Indifference"/>
                <a:cs typeface="Glacial Indifference"/>
                <a:sym typeface="Glacial Indifference"/>
              </a:rPr>
              <a:t>génériques</a:t>
            </a:r>
            <a:r>
              <a:rPr lang="en-US" sz="4234" dirty="0">
                <a:solidFill>
                  <a:srgbClr val="000000"/>
                </a:solidFill>
                <a:latin typeface="Glacial Indifference"/>
                <a:ea typeface="Glacial Indifference"/>
                <a:cs typeface="Glacial Indifference"/>
                <a:sym typeface="Glacial Indifference"/>
              </a:rPr>
              <a:t>.</a:t>
            </a:r>
          </a:p>
        </p:txBody>
      </p:sp>
      <p:sp>
        <p:nvSpPr>
          <p:cNvPr id="7" name="TextBox 7"/>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Limites de ces méthodes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8658" y="1333500"/>
            <a:ext cx="16878300" cy="8614538"/>
          </a:xfrm>
          <a:prstGeom prst="rect">
            <a:avLst/>
          </a:prstGeom>
        </p:spPr>
        <p:txBody>
          <a:bodyPr wrap="square" lIns="0" tIns="0" rIns="0" bIns="0" rtlCol="0" anchor="t">
            <a:spAutoFit/>
          </a:bodyPr>
          <a:lstStyle/>
          <a:p>
            <a:pPr algn="just">
              <a:lnSpc>
                <a:spcPts val="4481"/>
              </a:lnSpc>
              <a:spcBef>
                <a:spcPct val="0"/>
              </a:spcBef>
            </a:pPr>
            <a:r>
              <a:rPr lang="en-US" sz="3200" b="1" dirty="0">
                <a:solidFill>
                  <a:schemeClr val="tx2"/>
                </a:solidFill>
                <a:latin typeface="Glacial Indifference"/>
                <a:ea typeface="Glacial Indifference"/>
                <a:cs typeface="Glacial Indifference"/>
                <a:sym typeface="Glacial Indifference"/>
              </a:rPr>
              <a:t>1. </a:t>
            </a:r>
            <a:r>
              <a:rPr lang="en-US" sz="3200" b="1" dirty="0" err="1">
                <a:solidFill>
                  <a:schemeClr val="tx2"/>
                </a:solidFill>
                <a:latin typeface="Glacial Indifference"/>
                <a:ea typeface="Glacial Indifference"/>
                <a:cs typeface="Glacial Indifference"/>
                <a:sym typeface="Glacial Indifference"/>
              </a:rPr>
              <a:t>Modèles</a:t>
            </a:r>
            <a:r>
              <a:rPr lang="en-US" sz="3200" b="1" dirty="0">
                <a:solidFill>
                  <a:schemeClr val="tx2"/>
                </a:solidFill>
                <a:latin typeface="Glacial Indifference"/>
                <a:ea typeface="Glacial Indifference"/>
                <a:cs typeface="Glacial Indifference"/>
                <a:sym typeface="Glacial Indifference"/>
              </a:rPr>
              <a:t> </a:t>
            </a:r>
            <a:r>
              <a:rPr lang="en-US" sz="3200" b="1" dirty="0" err="1">
                <a:solidFill>
                  <a:schemeClr val="tx2"/>
                </a:solidFill>
                <a:latin typeface="Glacial Indifference"/>
                <a:ea typeface="Glacial Indifference"/>
                <a:cs typeface="Glacial Indifference"/>
                <a:sym typeface="Glacial Indifference"/>
              </a:rPr>
              <a:t>avancés</a:t>
            </a:r>
            <a:r>
              <a:rPr lang="en-US" sz="3200" b="1" dirty="0">
                <a:solidFill>
                  <a:schemeClr val="tx2"/>
                </a:solidFill>
                <a:latin typeface="Glacial Indifference"/>
                <a:ea typeface="Glacial Indifference"/>
                <a:cs typeface="Glacial Indifference"/>
                <a:sym typeface="Glacial Indifference"/>
              </a:rPr>
              <a:t> de </a:t>
            </a:r>
            <a:r>
              <a:rPr lang="en-US" sz="3200" b="1" dirty="0" err="1">
                <a:solidFill>
                  <a:schemeClr val="tx2"/>
                </a:solidFill>
                <a:latin typeface="Glacial Indifference"/>
                <a:ea typeface="Glacial Indifference"/>
                <a:cs typeface="Glacial Indifference"/>
                <a:sym typeface="Glacial Indifference"/>
              </a:rPr>
              <a:t>traitement</a:t>
            </a:r>
            <a:r>
              <a:rPr lang="en-US" sz="3200" b="1" dirty="0">
                <a:solidFill>
                  <a:schemeClr val="tx2"/>
                </a:solidFill>
                <a:latin typeface="Glacial Indifference"/>
                <a:ea typeface="Glacial Indifference"/>
                <a:cs typeface="Glacial Indifference"/>
                <a:sym typeface="Glacial Indifference"/>
              </a:rPr>
              <a:t> du </a:t>
            </a:r>
            <a:r>
              <a:rPr lang="en-US" sz="3200" b="1" dirty="0" err="1">
                <a:solidFill>
                  <a:schemeClr val="tx2"/>
                </a:solidFill>
                <a:latin typeface="Glacial Indifference"/>
                <a:ea typeface="Glacial Indifference"/>
                <a:cs typeface="Glacial Indifference"/>
                <a:sym typeface="Glacial Indifference"/>
              </a:rPr>
              <a:t>langage</a:t>
            </a:r>
            <a:endParaRPr lang="en-US" sz="3200" b="1" dirty="0">
              <a:solidFill>
                <a:schemeClr val="tx2"/>
              </a:solidFill>
              <a:latin typeface="Glacial Indifference"/>
              <a:ea typeface="Glacial Indifference"/>
              <a:cs typeface="Glacial Indifference"/>
              <a:sym typeface="Glacial Indifference"/>
            </a:endParaRP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CamemBERT</a:t>
            </a:r>
            <a:r>
              <a:rPr lang="en-US" sz="3200" dirty="0">
                <a:solidFill>
                  <a:srgbClr val="000000"/>
                </a:solidFill>
                <a:latin typeface="Glacial Indifference"/>
                <a:ea typeface="Glacial Indifference"/>
                <a:cs typeface="Glacial Indifference"/>
                <a:sym typeface="Glacial Indifference"/>
              </a:rPr>
              <a:t> / BERT : </a:t>
            </a:r>
            <a:r>
              <a:rPr lang="en-US" sz="3200" dirty="0" err="1">
                <a:solidFill>
                  <a:srgbClr val="000000"/>
                </a:solidFill>
                <a:latin typeface="Glacial Indifference"/>
                <a:ea typeface="Glacial Indifference"/>
                <a:cs typeface="Glacial Indifference"/>
                <a:sym typeface="Glacial Indifference"/>
              </a:rPr>
              <a:t>modèles</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préentraînés</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capables</a:t>
            </a:r>
            <a:r>
              <a:rPr lang="en-US" sz="3200" dirty="0">
                <a:solidFill>
                  <a:srgbClr val="000000"/>
                </a:solidFill>
                <a:latin typeface="Glacial Indifference"/>
                <a:ea typeface="Glacial Indifference"/>
                <a:cs typeface="Glacial Indifference"/>
                <a:sym typeface="Glacial Indifference"/>
              </a:rPr>
              <a:t> de </a:t>
            </a:r>
            <a:r>
              <a:rPr lang="en-US" sz="3200" dirty="0" err="1">
                <a:solidFill>
                  <a:srgbClr val="000000"/>
                </a:solidFill>
                <a:latin typeface="Glacial Indifference"/>
                <a:ea typeface="Glacial Indifference"/>
                <a:cs typeface="Glacial Indifference"/>
                <a:sym typeface="Glacial Indifference"/>
              </a:rPr>
              <a:t>comprendre</a:t>
            </a:r>
            <a:r>
              <a:rPr lang="en-US" sz="3200" dirty="0">
                <a:solidFill>
                  <a:srgbClr val="000000"/>
                </a:solidFill>
                <a:latin typeface="Glacial Indifference"/>
                <a:ea typeface="Glacial Indifference"/>
                <a:cs typeface="Glacial Indifference"/>
                <a:sym typeface="Glacial Indifference"/>
              </a:rPr>
              <a:t> le </a:t>
            </a:r>
            <a:r>
              <a:rPr lang="en-US" sz="3200" dirty="0" err="1">
                <a:solidFill>
                  <a:srgbClr val="000000"/>
                </a:solidFill>
                <a:latin typeface="Glacial Indifference"/>
                <a:ea typeface="Glacial Indifference"/>
                <a:cs typeface="Glacial Indifference"/>
                <a:sym typeface="Glacial Indifference"/>
              </a:rPr>
              <a:t>contexte</a:t>
            </a:r>
            <a:r>
              <a:rPr lang="en-US" sz="3200" dirty="0">
                <a:solidFill>
                  <a:srgbClr val="000000"/>
                </a:solidFill>
                <a:latin typeface="Glacial Indifference"/>
                <a:ea typeface="Glacial Indifference"/>
                <a:cs typeface="Glacial Indifference"/>
                <a:sym typeface="Glacial Indifference"/>
              </a:rPr>
              <a:t>.</a:t>
            </a: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Intégration</a:t>
            </a:r>
            <a:r>
              <a:rPr lang="en-US" sz="3200" dirty="0">
                <a:solidFill>
                  <a:srgbClr val="000000"/>
                </a:solidFill>
                <a:latin typeface="Glacial Indifference"/>
                <a:ea typeface="Glacial Indifference"/>
                <a:cs typeface="Glacial Indifference"/>
                <a:sym typeface="Glacial Indifference"/>
              </a:rPr>
              <a:t> possible </a:t>
            </a:r>
            <a:r>
              <a:rPr lang="en-US" sz="3200" dirty="0" err="1">
                <a:solidFill>
                  <a:srgbClr val="000000"/>
                </a:solidFill>
                <a:latin typeface="Glacial Indifference"/>
                <a:ea typeface="Glacial Indifference"/>
                <a:cs typeface="Glacial Indifference"/>
                <a:sym typeface="Glacial Indifference"/>
              </a:rPr>
              <a:t>en</a:t>
            </a:r>
            <a:r>
              <a:rPr lang="en-US" sz="3200" dirty="0">
                <a:solidFill>
                  <a:srgbClr val="000000"/>
                </a:solidFill>
                <a:latin typeface="Glacial Indifference"/>
                <a:ea typeface="Glacial Indifference"/>
                <a:cs typeface="Glacial Indifference"/>
                <a:sym typeface="Glacial Indifference"/>
              </a:rPr>
              <a:t> Python </a:t>
            </a:r>
            <a:r>
              <a:rPr lang="en-US" sz="3200" dirty="0" err="1">
                <a:solidFill>
                  <a:srgbClr val="000000"/>
                </a:solidFill>
                <a:latin typeface="Glacial Indifference"/>
                <a:ea typeface="Glacial Indifference"/>
                <a:cs typeface="Glacial Indifference"/>
                <a:sym typeface="Glacial Indifference"/>
              </a:rPr>
              <a:t>ou</a:t>
            </a:r>
            <a:r>
              <a:rPr lang="en-US" sz="3200" dirty="0">
                <a:solidFill>
                  <a:srgbClr val="000000"/>
                </a:solidFill>
                <a:latin typeface="Glacial Indifference"/>
                <a:ea typeface="Glacial Indifference"/>
                <a:cs typeface="Glacial Indifference"/>
                <a:sym typeface="Glacial Indifference"/>
              </a:rPr>
              <a:t> via reticulate dans R.</a:t>
            </a:r>
          </a:p>
          <a:p>
            <a:pPr marL="457200" indent="-457200" algn="just">
              <a:lnSpc>
                <a:spcPts val="4481"/>
              </a:lnSpc>
              <a:spcBef>
                <a:spcPct val="0"/>
              </a:spcBef>
              <a:buFont typeface="Wingdings" panose="05000000000000000000" pitchFamily="2" charset="2"/>
              <a:buChar char="q"/>
            </a:pPr>
            <a:endParaRPr lang="en-US" sz="3200" dirty="0">
              <a:solidFill>
                <a:srgbClr val="000000"/>
              </a:solidFill>
              <a:latin typeface="Glacial Indifference"/>
              <a:ea typeface="Glacial Indifference"/>
              <a:cs typeface="Glacial Indifference"/>
              <a:sym typeface="Glacial Indifference"/>
            </a:endParaRPr>
          </a:p>
          <a:p>
            <a:pPr algn="just">
              <a:lnSpc>
                <a:spcPts val="4481"/>
              </a:lnSpc>
              <a:spcBef>
                <a:spcPct val="0"/>
              </a:spcBef>
            </a:pPr>
            <a:r>
              <a:rPr lang="en-US" sz="3200" b="1" dirty="0">
                <a:solidFill>
                  <a:schemeClr val="tx2"/>
                </a:solidFill>
                <a:latin typeface="Glacial Indifference"/>
                <a:sym typeface="Glacial Indifference"/>
              </a:rPr>
              <a:t>2. Analyse </a:t>
            </a:r>
            <a:r>
              <a:rPr lang="en-US" sz="3200" b="1" dirty="0" err="1">
                <a:solidFill>
                  <a:schemeClr val="tx2"/>
                </a:solidFill>
                <a:latin typeface="Glacial Indifference"/>
                <a:sym typeface="Glacial Indifference"/>
              </a:rPr>
              <a:t>thématique</a:t>
            </a:r>
            <a:r>
              <a:rPr lang="en-US" sz="3200" b="1" dirty="0">
                <a:solidFill>
                  <a:schemeClr val="tx2"/>
                </a:solidFill>
                <a:latin typeface="Glacial Indifference"/>
                <a:sym typeface="Glacial Indifference"/>
              </a:rPr>
              <a:t> (Topic Modeling)</a:t>
            </a: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Utilisation</a:t>
            </a:r>
            <a:r>
              <a:rPr lang="en-US" sz="3200" dirty="0">
                <a:solidFill>
                  <a:srgbClr val="000000"/>
                </a:solidFill>
                <a:latin typeface="Glacial Indifference"/>
                <a:ea typeface="Glacial Indifference"/>
                <a:cs typeface="Glacial Indifference"/>
                <a:sym typeface="Glacial Indifference"/>
              </a:rPr>
              <a:t> de LDA (Latent Dirichlet Allocation)</a:t>
            </a: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Permet</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d’identifier</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automatiquement</a:t>
            </a:r>
            <a:r>
              <a:rPr lang="en-US" sz="3200" dirty="0">
                <a:solidFill>
                  <a:srgbClr val="000000"/>
                </a:solidFill>
                <a:latin typeface="Glacial Indifference"/>
                <a:ea typeface="Glacial Indifference"/>
                <a:cs typeface="Glacial Indifference"/>
                <a:sym typeface="Glacial Indifference"/>
              </a:rPr>
              <a:t> les </a:t>
            </a:r>
            <a:r>
              <a:rPr lang="en-US" sz="3200" dirty="0" err="1">
                <a:solidFill>
                  <a:srgbClr val="000000"/>
                </a:solidFill>
                <a:latin typeface="Glacial Indifference"/>
                <a:ea typeface="Glacial Indifference"/>
                <a:cs typeface="Glacial Indifference"/>
                <a:sym typeface="Glacial Indifference"/>
              </a:rPr>
              <a:t>thèmes</a:t>
            </a:r>
            <a:r>
              <a:rPr lang="en-US" sz="3200" dirty="0">
                <a:solidFill>
                  <a:srgbClr val="000000"/>
                </a:solidFill>
                <a:latin typeface="Glacial Indifference"/>
                <a:ea typeface="Glacial Indifference"/>
                <a:cs typeface="Glacial Indifference"/>
                <a:sym typeface="Glacial Indifference"/>
              </a:rPr>
              <a:t> dominants du corpus.</a:t>
            </a:r>
          </a:p>
          <a:p>
            <a:pPr marL="457200" indent="-457200" algn="just">
              <a:lnSpc>
                <a:spcPts val="4481"/>
              </a:lnSpc>
              <a:spcBef>
                <a:spcPct val="0"/>
              </a:spcBef>
              <a:buFont typeface="Wingdings" panose="05000000000000000000" pitchFamily="2" charset="2"/>
              <a:buChar char="q"/>
            </a:pPr>
            <a:endParaRPr lang="en-US" sz="3200" dirty="0">
              <a:solidFill>
                <a:srgbClr val="000000"/>
              </a:solidFill>
              <a:latin typeface="Glacial Indifference"/>
              <a:ea typeface="Glacial Indifference"/>
              <a:cs typeface="Glacial Indifference"/>
              <a:sym typeface="Glacial Indifference"/>
            </a:endParaRPr>
          </a:p>
          <a:p>
            <a:pPr algn="just">
              <a:lnSpc>
                <a:spcPts val="4481"/>
              </a:lnSpc>
              <a:spcBef>
                <a:spcPct val="0"/>
              </a:spcBef>
            </a:pPr>
            <a:r>
              <a:rPr lang="en-US" sz="3200" b="1" dirty="0">
                <a:solidFill>
                  <a:schemeClr val="tx2"/>
                </a:solidFill>
                <a:latin typeface="Glacial Indifference"/>
                <a:sym typeface="Glacial Indifference"/>
              </a:rPr>
              <a:t>3. Analyse de sentiment</a:t>
            </a:r>
          </a:p>
          <a:p>
            <a:pPr marL="457200" indent="-457200" algn="just">
              <a:lnSpc>
                <a:spcPts val="4481"/>
              </a:lnSpc>
              <a:spcBef>
                <a:spcPct val="0"/>
              </a:spcBef>
              <a:buFont typeface="Wingdings" panose="05000000000000000000" pitchFamily="2" charset="2"/>
              <a:buChar char="q"/>
            </a:pPr>
            <a:r>
              <a:rPr lang="en-US" sz="3200" dirty="0">
                <a:solidFill>
                  <a:srgbClr val="000000"/>
                </a:solidFill>
                <a:latin typeface="Glacial Indifference"/>
                <a:ea typeface="Glacial Indifference"/>
                <a:cs typeface="Glacial Indifference"/>
                <a:sym typeface="Glacial Indifference"/>
              </a:rPr>
              <a:t>Classifier les </a:t>
            </a:r>
            <a:r>
              <a:rPr lang="en-US" sz="3200" dirty="0" err="1">
                <a:solidFill>
                  <a:srgbClr val="000000"/>
                </a:solidFill>
                <a:latin typeface="Glacial Indifference"/>
                <a:ea typeface="Glacial Indifference"/>
                <a:cs typeface="Glacial Indifference"/>
                <a:sym typeface="Glacial Indifference"/>
              </a:rPr>
              <a:t>textes</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selon</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leur</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tonalité</a:t>
            </a:r>
            <a:r>
              <a:rPr lang="en-US" sz="3200" dirty="0">
                <a:solidFill>
                  <a:srgbClr val="000000"/>
                </a:solidFill>
                <a:latin typeface="Glacial Indifference"/>
                <a:ea typeface="Glacial Indifference"/>
                <a:cs typeface="Glacial Indifference"/>
                <a:sym typeface="Glacial Indifference"/>
              </a:rPr>
              <a:t> : positive / </a:t>
            </a:r>
            <a:r>
              <a:rPr lang="en-US" sz="3200" dirty="0" err="1">
                <a:solidFill>
                  <a:srgbClr val="000000"/>
                </a:solidFill>
                <a:latin typeface="Glacial Indifference"/>
                <a:ea typeface="Glacial Indifference"/>
                <a:cs typeface="Glacial Indifference"/>
                <a:sym typeface="Glacial Indifference"/>
              </a:rPr>
              <a:t>négative</a:t>
            </a:r>
            <a:r>
              <a:rPr lang="en-US" sz="3200" dirty="0">
                <a:solidFill>
                  <a:srgbClr val="000000"/>
                </a:solidFill>
                <a:latin typeface="Glacial Indifference"/>
                <a:ea typeface="Glacial Indifference"/>
                <a:cs typeface="Glacial Indifference"/>
                <a:sym typeface="Glacial Indifference"/>
              </a:rPr>
              <a:t> / </a:t>
            </a:r>
            <a:r>
              <a:rPr lang="en-US" sz="3200" dirty="0" err="1">
                <a:solidFill>
                  <a:srgbClr val="000000"/>
                </a:solidFill>
                <a:latin typeface="Glacial Indifference"/>
                <a:ea typeface="Glacial Indifference"/>
                <a:cs typeface="Glacial Indifference"/>
                <a:sym typeface="Glacial Indifference"/>
              </a:rPr>
              <a:t>neutre</a:t>
            </a:r>
            <a:endParaRPr lang="en-US" sz="3200" dirty="0">
              <a:solidFill>
                <a:srgbClr val="000000"/>
              </a:solidFill>
              <a:latin typeface="Glacial Indifference"/>
              <a:ea typeface="Glacial Indifference"/>
              <a:cs typeface="Glacial Indifference"/>
              <a:sym typeface="Glacial Indifference"/>
            </a:endParaRP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Très</a:t>
            </a:r>
            <a:r>
              <a:rPr lang="en-US" sz="3200" dirty="0">
                <a:solidFill>
                  <a:srgbClr val="000000"/>
                </a:solidFill>
                <a:latin typeface="Glacial Indifference"/>
                <a:ea typeface="Glacial Indifference"/>
                <a:cs typeface="Glacial Indifference"/>
                <a:sym typeface="Glacial Indifference"/>
              </a:rPr>
              <a:t> utile pour les études </a:t>
            </a:r>
            <a:r>
              <a:rPr lang="en-US" sz="3200" dirty="0" err="1">
                <a:solidFill>
                  <a:srgbClr val="000000"/>
                </a:solidFill>
                <a:latin typeface="Glacial Indifference"/>
                <a:ea typeface="Glacial Indifference"/>
                <a:cs typeface="Glacial Indifference"/>
                <a:sym typeface="Glacial Indifference"/>
              </a:rPr>
              <a:t>d’opinion</a:t>
            </a:r>
            <a:r>
              <a:rPr lang="en-US" sz="3200" dirty="0">
                <a:solidFill>
                  <a:srgbClr val="000000"/>
                </a:solidFill>
                <a:latin typeface="Glacial Indifference"/>
                <a:ea typeface="Glacial Indifference"/>
                <a:cs typeface="Glacial Indifference"/>
                <a:sym typeface="Glacial Indifference"/>
              </a:rPr>
              <a:t>.</a:t>
            </a:r>
          </a:p>
          <a:p>
            <a:pPr marL="457200" indent="-457200" algn="just">
              <a:lnSpc>
                <a:spcPts val="4481"/>
              </a:lnSpc>
              <a:spcBef>
                <a:spcPct val="0"/>
              </a:spcBef>
              <a:buFont typeface="Wingdings" panose="05000000000000000000" pitchFamily="2" charset="2"/>
              <a:buChar char="q"/>
            </a:pPr>
            <a:endParaRPr lang="en-US" sz="3200" dirty="0">
              <a:solidFill>
                <a:srgbClr val="000000"/>
              </a:solidFill>
              <a:latin typeface="Glacial Indifference"/>
              <a:ea typeface="Glacial Indifference"/>
              <a:cs typeface="Glacial Indifference"/>
              <a:sym typeface="Glacial Indifference"/>
            </a:endParaRPr>
          </a:p>
          <a:p>
            <a:pPr algn="just">
              <a:lnSpc>
                <a:spcPts val="4481"/>
              </a:lnSpc>
              <a:spcBef>
                <a:spcPct val="0"/>
              </a:spcBef>
            </a:pPr>
            <a:r>
              <a:rPr lang="en-US" sz="3200" b="1" dirty="0">
                <a:solidFill>
                  <a:schemeClr val="tx2"/>
                </a:solidFill>
                <a:latin typeface="Glacial Indifference"/>
                <a:sym typeface="Glacial Indifference"/>
              </a:rPr>
              <a:t>4. Tableaux de bord </a:t>
            </a:r>
            <a:r>
              <a:rPr lang="en-US" sz="3200" b="1" dirty="0" err="1">
                <a:solidFill>
                  <a:schemeClr val="tx2"/>
                </a:solidFill>
                <a:latin typeface="Glacial Indifference"/>
                <a:sym typeface="Glacial Indifference"/>
              </a:rPr>
              <a:t>interactifs</a:t>
            </a:r>
            <a:r>
              <a:rPr lang="en-US" sz="3200" b="1" dirty="0">
                <a:solidFill>
                  <a:schemeClr val="tx2"/>
                </a:solidFill>
                <a:latin typeface="Glacial Indifference"/>
                <a:sym typeface="Glacial Indifference"/>
              </a:rPr>
              <a:t> (Shiny)</a:t>
            </a: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Visualisation</a:t>
            </a:r>
            <a:r>
              <a:rPr lang="en-US" sz="3200" dirty="0">
                <a:solidFill>
                  <a:srgbClr val="000000"/>
                </a:solidFill>
                <a:latin typeface="Glacial Indifference"/>
                <a:ea typeface="Glacial Indifference"/>
                <a:cs typeface="Glacial Indifference"/>
                <a:sym typeface="Glacial Indifference"/>
              </a:rPr>
              <a:t> dynamique </a:t>
            </a:r>
            <a:r>
              <a:rPr lang="en-US" sz="3200" dirty="0" err="1">
                <a:solidFill>
                  <a:srgbClr val="000000"/>
                </a:solidFill>
                <a:latin typeface="Glacial Indifference"/>
                <a:ea typeface="Glacial Indifference"/>
                <a:cs typeface="Glacial Indifference"/>
                <a:sym typeface="Glacial Indifference"/>
              </a:rPr>
              <a:t>selon</a:t>
            </a:r>
            <a:r>
              <a:rPr lang="en-US" sz="3200" dirty="0">
                <a:solidFill>
                  <a:srgbClr val="000000"/>
                </a:solidFill>
                <a:latin typeface="Glacial Indifference"/>
                <a:ea typeface="Glacial Indifference"/>
                <a:cs typeface="Glacial Indifference"/>
                <a:sym typeface="Glacial Indifference"/>
              </a:rPr>
              <a:t> le </a:t>
            </a:r>
            <a:r>
              <a:rPr lang="en-US" sz="3200" dirty="0" err="1">
                <a:solidFill>
                  <a:srgbClr val="000000"/>
                </a:solidFill>
                <a:latin typeface="Glacial Indifference"/>
                <a:ea typeface="Glacial Indifference"/>
                <a:cs typeface="Glacial Indifference"/>
                <a:sym typeface="Glacial Indifference"/>
              </a:rPr>
              <a:t>sexe</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âge</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région</a:t>
            </a:r>
            <a:r>
              <a:rPr lang="en-US" sz="3200" dirty="0">
                <a:solidFill>
                  <a:srgbClr val="000000"/>
                </a:solidFill>
                <a:latin typeface="Glacial Indifference"/>
                <a:ea typeface="Glacial Indifference"/>
                <a:cs typeface="Glacial Indifference"/>
                <a:sym typeface="Glacial Indifference"/>
              </a:rPr>
              <a:t>, etc.</a:t>
            </a:r>
          </a:p>
          <a:p>
            <a:pPr marL="457200" indent="-457200" algn="just">
              <a:lnSpc>
                <a:spcPts val="4481"/>
              </a:lnSpc>
              <a:spcBef>
                <a:spcPct val="0"/>
              </a:spcBef>
              <a:buFont typeface="Wingdings" panose="05000000000000000000" pitchFamily="2" charset="2"/>
              <a:buChar char="q"/>
            </a:pPr>
            <a:r>
              <a:rPr lang="en-US" sz="3200" dirty="0" err="1">
                <a:solidFill>
                  <a:srgbClr val="000000"/>
                </a:solidFill>
                <a:latin typeface="Glacial Indifference"/>
                <a:ea typeface="Glacial Indifference"/>
                <a:cs typeface="Glacial Indifference"/>
                <a:sym typeface="Glacial Indifference"/>
              </a:rPr>
              <a:t>Favorise</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l’exploration</a:t>
            </a:r>
            <a:r>
              <a:rPr lang="en-US" sz="3200" dirty="0">
                <a:solidFill>
                  <a:srgbClr val="000000"/>
                </a:solidFill>
                <a:latin typeface="Glacial Indifference"/>
                <a:ea typeface="Glacial Indifference"/>
                <a:cs typeface="Glacial Indifference"/>
                <a:sym typeface="Glacial Indifference"/>
              </a:rPr>
              <a:t> intuitive des </a:t>
            </a:r>
            <a:r>
              <a:rPr lang="en-US" sz="3200" dirty="0" err="1">
                <a:solidFill>
                  <a:srgbClr val="000000"/>
                </a:solidFill>
                <a:latin typeface="Glacial Indifference"/>
                <a:ea typeface="Glacial Indifference"/>
                <a:cs typeface="Glacial Indifference"/>
                <a:sym typeface="Glacial Indifference"/>
              </a:rPr>
              <a:t>données</a:t>
            </a:r>
            <a:r>
              <a:rPr lang="en-US" sz="3200" dirty="0">
                <a:solidFill>
                  <a:srgbClr val="000000"/>
                </a:solidFill>
                <a:latin typeface="Glacial Indifference"/>
                <a:ea typeface="Glacial Indifference"/>
                <a:cs typeface="Glacial Indifference"/>
                <a:sym typeface="Glacial Indifference"/>
              </a:rPr>
              <a:t> </a:t>
            </a:r>
            <a:r>
              <a:rPr lang="en-US" sz="3200" dirty="0" err="1">
                <a:solidFill>
                  <a:srgbClr val="000000"/>
                </a:solidFill>
                <a:latin typeface="Glacial Indifference"/>
                <a:ea typeface="Glacial Indifference"/>
                <a:cs typeface="Glacial Indifference"/>
                <a:sym typeface="Glacial Indifference"/>
              </a:rPr>
              <a:t>textuelles</a:t>
            </a:r>
            <a:r>
              <a:rPr lang="en-US" sz="3200" dirty="0">
                <a:solidFill>
                  <a:srgbClr val="000000"/>
                </a:solidFill>
                <a:latin typeface="Glacial Indifference"/>
                <a:ea typeface="Glacial Indifference"/>
                <a:cs typeface="Glacial Indifference"/>
                <a:sym typeface="Glacial Indifference"/>
              </a:rPr>
              <a:t>.</a:t>
            </a:r>
          </a:p>
        </p:txBody>
      </p:sp>
      <p:sp>
        <p:nvSpPr>
          <p:cNvPr id="3" name="TextBox 3"/>
          <p:cNvSpPr txBox="1"/>
          <p:nvPr/>
        </p:nvSpPr>
        <p:spPr>
          <a:xfrm>
            <a:off x="3639733" y="-8280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Perspectives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6198" y="2506768"/>
            <a:ext cx="6961623" cy="4758174"/>
            <a:chOff x="0" y="0"/>
            <a:chExt cx="2109583" cy="1441871"/>
          </a:xfrm>
        </p:grpSpPr>
        <p:sp>
          <p:nvSpPr>
            <p:cNvPr id="3" name="Freeform 3"/>
            <p:cNvSpPr/>
            <p:nvPr/>
          </p:nvSpPr>
          <p:spPr>
            <a:xfrm>
              <a:off x="-3810" y="1270"/>
              <a:ext cx="2114663" cy="1440601"/>
            </a:xfrm>
            <a:custGeom>
              <a:avLst/>
              <a:gdLst/>
              <a:ahLst/>
              <a:cxnLst/>
              <a:rect l="l" t="t" r="r" b="b"/>
              <a:pathLst>
                <a:path w="2114663" h="1440601">
                  <a:moveTo>
                    <a:pt x="2110853" y="1221659"/>
                  </a:moveTo>
                  <a:cubicBezTo>
                    <a:pt x="2110853" y="1159603"/>
                    <a:pt x="2114663" y="1096495"/>
                    <a:pt x="2108313" y="1034440"/>
                  </a:cubicBezTo>
                  <a:cubicBezTo>
                    <a:pt x="2100693" y="993420"/>
                    <a:pt x="2089263" y="184589"/>
                    <a:pt x="2089263" y="143569"/>
                  </a:cubicBezTo>
                  <a:cubicBezTo>
                    <a:pt x="2086723" y="115170"/>
                    <a:pt x="2085453" y="85720"/>
                    <a:pt x="2082913" y="54610"/>
                  </a:cubicBezTo>
                  <a:cubicBezTo>
                    <a:pt x="2082913" y="44450"/>
                    <a:pt x="2081643" y="34290"/>
                    <a:pt x="2080373" y="21590"/>
                  </a:cubicBezTo>
                  <a:cubicBezTo>
                    <a:pt x="2070213" y="19050"/>
                    <a:pt x="2061323" y="17780"/>
                    <a:pt x="2051163" y="16510"/>
                  </a:cubicBezTo>
                  <a:cubicBezTo>
                    <a:pt x="2042157" y="15240"/>
                    <a:pt x="2032618" y="16510"/>
                    <a:pt x="2024669" y="16510"/>
                  </a:cubicBezTo>
                  <a:cubicBezTo>
                    <a:pt x="1984924" y="13970"/>
                    <a:pt x="1945178" y="8890"/>
                    <a:pt x="1905432" y="7620"/>
                  </a:cubicBezTo>
                  <a:cubicBezTo>
                    <a:pt x="1830711" y="5080"/>
                    <a:pt x="1754400" y="3810"/>
                    <a:pt x="1679678" y="2540"/>
                  </a:cubicBezTo>
                  <a:cubicBezTo>
                    <a:pt x="1652651" y="2540"/>
                    <a:pt x="1624034" y="0"/>
                    <a:pt x="1597007" y="0"/>
                  </a:cubicBezTo>
                  <a:cubicBezTo>
                    <a:pt x="1531825" y="0"/>
                    <a:pt x="1468232" y="1270"/>
                    <a:pt x="1403049" y="1270"/>
                  </a:cubicBezTo>
                  <a:cubicBezTo>
                    <a:pt x="1364893" y="1270"/>
                    <a:pt x="1326738" y="3810"/>
                    <a:pt x="1286992" y="3810"/>
                  </a:cubicBezTo>
                  <a:cubicBezTo>
                    <a:pt x="1247247" y="5080"/>
                    <a:pt x="527058" y="7620"/>
                    <a:pt x="487312" y="7620"/>
                  </a:cubicBezTo>
                  <a:cubicBezTo>
                    <a:pt x="455516" y="7620"/>
                    <a:pt x="423720" y="6350"/>
                    <a:pt x="391923" y="7620"/>
                  </a:cubicBezTo>
                  <a:cubicBezTo>
                    <a:pt x="363306" y="8890"/>
                    <a:pt x="333100" y="11430"/>
                    <a:pt x="304483" y="12700"/>
                  </a:cubicBezTo>
                  <a:cubicBezTo>
                    <a:pt x="274276" y="15240"/>
                    <a:pt x="244070" y="16510"/>
                    <a:pt x="215453" y="19050"/>
                  </a:cubicBezTo>
                  <a:cubicBezTo>
                    <a:pt x="172528" y="21590"/>
                    <a:pt x="128013" y="24130"/>
                    <a:pt x="85088" y="27940"/>
                  </a:cubicBezTo>
                  <a:cubicBezTo>
                    <a:pt x="59651" y="30480"/>
                    <a:pt x="38100" y="34290"/>
                    <a:pt x="16510" y="36830"/>
                  </a:cubicBezTo>
                  <a:cubicBezTo>
                    <a:pt x="16510" y="38100"/>
                    <a:pt x="13970" y="40640"/>
                    <a:pt x="13970" y="43180"/>
                  </a:cubicBezTo>
                  <a:cubicBezTo>
                    <a:pt x="12700" y="70995"/>
                    <a:pt x="10160" y="95186"/>
                    <a:pt x="8890" y="118325"/>
                  </a:cubicBezTo>
                  <a:cubicBezTo>
                    <a:pt x="7620" y="131999"/>
                    <a:pt x="8890" y="146724"/>
                    <a:pt x="7620" y="160397"/>
                  </a:cubicBezTo>
                  <a:cubicBezTo>
                    <a:pt x="0" y="229816"/>
                    <a:pt x="5080" y="1089133"/>
                    <a:pt x="7620" y="1159603"/>
                  </a:cubicBezTo>
                  <a:cubicBezTo>
                    <a:pt x="6350" y="1215348"/>
                    <a:pt x="11430" y="1270042"/>
                    <a:pt x="11430" y="1325787"/>
                  </a:cubicBezTo>
                  <a:cubicBezTo>
                    <a:pt x="11430" y="1352082"/>
                    <a:pt x="15240" y="1379429"/>
                    <a:pt x="7620" y="1410121"/>
                  </a:cubicBezTo>
                  <a:cubicBezTo>
                    <a:pt x="5080" y="1419011"/>
                    <a:pt x="10160" y="1425361"/>
                    <a:pt x="19050" y="1426631"/>
                  </a:cubicBezTo>
                  <a:cubicBezTo>
                    <a:pt x="29210" y="1427901"/>
                    <a:pt x="38100" y="1427901"/>
                    <a:pt x="48260" y="1427901"/>
                  </a:cubicBezTo>
                  <a:cubicBezTo>
                    <a:pt x="97806" y="1429171"/>
                    <a:pt x="148681" y="1429171"/>
                    <a:pt x="201145" y="1430441"/>
                  </a:cubicBezTo>
                  <a:cubicBezTo>
                    <a:pt x="229761" y="1431711"/>
                    <a:pt x="258378" y="1432981"/>
                    <a:pt x="285405" y="1434251"/>
                  </a:cubicBezTo>
                  <a:cubicBezTo>
                    <a:pt x="333100" y="1435521"/>
                    <a:pt x="379205" y="1435521"/>
                    <a:pt x="426899" y="1436791"/>
                  </a:cubicBezTo>
                  <a:cubicBezTo>
                    <a:pt x="445977" y="1436791"/>
                    <a:pt x="463465" y="1436791"/>
                    <a:pt x="482543" y="1435521"/>
                  </a:cubicBezTo>
                  <a:cubicBezTo>
                    <a:pt x="490492" y="1435521"/>
                    <a:pt x="500031" y="1434251"/>
                    <a:pt x="507980" y="1434251"/>
                  </a:cubicBezTo>
                  <a:cubicBezTo>
                    <a:pt x="539776" y="1435521"/>
                    <a:pt x="1175705" y="1426631"/>
                    <a:pt x="1207501" y="1427901"/>
                  </a:cubicBezTo>
                  <a:cubicBezTo>
                    <a:pt x="1252016" y="1429171"/>
                    <a:pt x="1374432" y="1429171"/>
                    <a:pt x="1418947" y="1429171"/>
                  </a:cubicBezTo>
                  <a:cubicBezTo>
                    <a:pt x="1436435" y="1429171"/>
                    <a:pt x="1452334" y="1427901"/>
                    <a:pt x="1469822" y="1427901"/>
                  </a:cubicBezTo>
                  <a:cubicBezTo>
                    <a:pt x="1498438" y="1429171"/>
                    <a:pt x="1527055" y="1430441"/>
                    <a:pt x="1555672" y="1431711"/>
                  </a:cubicBezTo>
                  <a:cubicBezTo>
                    <a:pt x="1617675" y="1434251"/>
                    <a:pt x="1678088" y="1431711"/>
                    <a:pt x="1740091" y="1435521"/>
                  </a:cubicBezTo>
                  <a:cubicBezTo>
                    <a:pt x="1843429" y="1440601"/>
                    <a:pt x="1948358" y="1434251"/>
                    <a:pt x="2051163" y="1439331"/>
                  </a:cubicBezTo>
                  <a:cubicBezTo>
                    <a:pt x="2071483" y="1440601"/>
                    <a:pt x="2091803" y="1439331"/>
                    <a:pt x="2114663" y="1439331"/>
                  </a:cubicBezTo>
                  <a:cubicBezTo>
                    <a:pt x="2114663" y="1415201"/>
                    <a:pt x="2114663" y="1402501"/>
                    <a:pt x="2114663" y="1380480"/>
                  </a:cubicBezTo>
                  <a:cubicBezTo>
                    <a:pt x="2113393" y="1326839"/>
                    <a:pt x="2110853" y="1276353"/>
                    <a:pt x="2110853" y="1221659"/>
                  </a:cubicBezTo>
                  <a:close/>
                </a:path>
              </a:pathLst>
            </a:custGeom>
            <a:solidFill>
              <a:srgbClr val="F7F7F7"/>
            </a:solidFill>
          </p:spPr>
        </p:sp>
      </p:grpSp>
      <p:grpSp>
        <p:nvGrpSpPr>
          <p:cNvPr id="4" name="Group 4"/>
          <p:cNvGrpSpPr/>
          <p:nvPr/>
        </p:nvGrpSpPr>
        <p:grpSpPr>
          <a:xfrm>
            <a:off x="10026269" y="6843425"/>
            <a:ext cx="7278150" cy="3146321"/>
            <a:chOff x="0" y="0"/>
            <a:chExt cx="2205500" cy="953431"/>
          </a:xfrm>
        </p:grpSpPr>
        <p:sp>
          <p:nvSpPr>
            <p:cNvPr id="5" name="Freeform 5"/>
            <p:cNvSpPr/>
            <p:nvPr/>
          </p:nvSpPr>
          <p:spPr>
            <a:xfrm>
              <a:off x="-3810" y="1270"/>
              <a:ext cx="2210580" cy="952161"/>
            </a:xfrm>
            <a:custGeom>
              <a:avLst/>
              <a:gdLst/>
              <a:ahLst/>
              <a:cxnLst/>
              <a:rect l="l" t="t" r="r" b="b"/>
              <a:pathLst>
                <a:path w="2210580" h="952161">
                  <a:moveTo>
                    <a:pt x="2206770" y="793754"/>
                  </a:moveTo>
                  <a:cubicBezTo>
                    <a:pt x="2206770" y="754763"/>
                    <a:pt x="2210580" y="715111"/>
                    <a:pt x="2204230" y="676121"/>
                  </a:cubicBezTo>
                  <a:cubicBezTo>
                    <a:pt x="2196610" y="650347"/>
                    <a:pt x="2185180" y="142143"/>
                    <a:pt x="2185180" y="116370"/>
                  </a:cubicBezTo>
                  <a:cubicBezTo>
                    <a:pt x="2182640" y="98526"/>
                    <a:pt x="2181370" y="80022"/>
                    <a:pt x="2178830" y="54610"/>
                  </a:cubicBezTo>
                  <a:cubicBezTo>
                    <a:pt x="2178830" y="44450"/>
                    <a:pt x="2177560" y="34290"/>
                    <a:pt x="2176290" y="21590"/>
                  </a:cubicBezTo>
                  <a:cubicBezTo>
                    <a:pt x="2166130" y="19050"/>
                    <a:pt x="2157240" y="17780"/>
                    <a:pt x="2147080" y="16510"/>
                  </a:cubicBezTo>
                  <a:cubicBezTo>
                    <a:pt x="2137743" y="15240"/>
                    <a:pt x="2127746" y="16510"/>
                    <a:pt x="2119415" y="16510"/>
                  </a:cubicBezTo>
                  <a:cubicBezTo>
                    <a:pt x="2077759" y="13970"/>
                    <a:pt x="2036103" y="8890"/>
                    <a:pt x="1994447" y="7620"/>
                  </a:cubicBezTo>
                  <a:cubicBezTo>
                    <a:pt x="1916134" y="5080"/>
                    <a:pt x="1836154" y="3810"/>
                    <a:pt x="1757841" y="2540"/>
                  </a:cubicBezTo>
                  <a:cubicBezTo>
                    <a:pt x="1729515" y="2540"/>
                    <a:pt x="1699523" y="0"/>
                    <a:pt x="1671197" y="0"/>
                  </a:cubicBezTo>
                  <a:cubicBezTo>
                    <a:pt x="1602881" y="0"/>
                    <a:pt x="1536231" y="1270"/>
                    <a:pt x="1467916" y="1270"/>
                  </a:cubicBezTo>
                  <a:cubicBezTo>
                    <a:pt x="1427926" y="1270"/>
                    <a:pt x="1387936" y="3810"/>
                    <a:pt x="1346280" y="3810"/>
                  </a:cubicBezTo>
                  <a:cubicBezTo>
                    <a:pt x="1304624" y="5080"/>
                    <a:pt x="549819" y="7620"/>
                    <a:pt x="508163" y="7620"/>
                  </a:cubicBezTo>
                  <a:cubicBezTo>
                    <a:pt x="474838" y="7620"/>
                    <a:pt x="441513" y="6350"/>
                    <a:pt x="408188" y="7620"/>
                  </a:cubicBezTo>
                  <a:cubicBezTo>
                    <a:pt x="378196" y="8890"/>
                    <a:pt x="346538" y="11430"/>
                    <a:pt x="316545" y="12700"/>
                  </a:cubicBezTo>
                  <a:cubicBezTo>
                    <a:pt x="284887" y="15240"/>
                    <a:pt x="253228" y="16510"/>
                    <a:pt x="223236" y="19050"/>
                  </a:cubicBezTo>
                  <a:cubicBezTo>
                    <a:pt x="178247" y="21590"/>
                    <a:pt x="131593" y="24130"/>
                    <a:pt x="86604" y="27940"/>
                  </a:cubicBezTo>
                  <a:cubicBezTo>
                    <a:pt x="59945" y="30480"/>
                    <a:pt x="38100" y="34290"/>
                    <a:pt x="16510" y="36830"/>
                  </a:cubicBezTo>
                  <a:cubicBezTo>
                    <a:pt x="16510" y="38100"/>
                    <a:pt x="13970" y="40640"/>
                    <a:pt x="13970" y="43180"/>
                  </a:cubicBezTo>
                  <a:cubicBezTo>
                    <a:pt x="12700" y="70770"/>
                    <a:pt x="10160" y="85970"/>
                    <a:pt x="8890" y="100509"/>
                  </a:cubicBezTo>
                  <a:cubicBezTo>
                    <a:pt x="7620" y="109100"/>
                    <a:pt x="8890" y="118352"/>
                    <a:pt x="7620" y="126943"/>
                  </a:cubicBezTo>
                  <a:cubicBezTo>
                    <a:pt x="0" y="170560"/>
                    <a:pt x="5080" y="710485"/>
                    <a:pt x="7620" y="754763"/>
                  </a:cubicBezTo>
                  <a:cubicBezTo>
                    <a:pt x="6350" y="789789"/>
                    <a:pt x="11430" y="824154"/>
                    <a:pt x="11430" y="859180"/>
                  </a:cubicBezTo>
                  <a:cubicBezTo>
                    <a:pt x="11430" y="875701"/>
                    <a:pt x="15240" y="892884"/>
                    <a:pt x="7620" y="921681"/>
                  </a:cubicBezTo>
                  <a:cubicBezTo>
                    <a:pt x="5080" y="930571"/>
                    <a:pt x="10160" y="936921"/>
                    <a:pt x="19050" y="938191"/>
                  </a:cubicBezTo>
                  <a:cubicBezTo>
                    <a:pt x="29210" y="939461"/>
                    <a:pt x="38100" y="939461"/>
                    <a:pt x="48260" y="939461"/>
                  </a:cubicBezTo>
                  <a:cubicBezTo>
                    <a:pt x="99934" y="940731"/>
                    <a:pt x="153254" y="940731"/>
                    <a:pt x="208240" y="942001"/>
                  </a:cubicBezTo>
                  <a:cubicBezTo>
                    <a:pt x="238232" y="943271"/>
                    <a:pt x="268224" y="944541"/>
                    <a:pt x="296550" y="945811"/>
                  </a:cubicBezTo>
                  <a:cubicBezTo>
                    <a:pt x="346538" y="947081"/>
                    <a:pt x="394858" y="947081"/>
                    <a:pt x="444846" y="948351"/>
                  </a:cubicBezTo>
                  <a:cubicBezTo>
                    <a:pt x="464840" y="948351"/>
                    <a:pt x="483169" y="948351"/>
                    <a:pt x="503164" y="947081"/>
                  </a:cubicBezTo>
                  <a:cubicBezTo>
                    <a:pt x="511495" y="947081"/>
                    <a:pt x="521493" y="945811"/>
                    <a:pt x="529824" y="945811"/>
                  </a:cubicBezTo>
                  <a:cubicBezTo>
                    <a:pt x="563148" y="947081"/>
                    <a:pt x="1229644" y="938191"/>
                    <a:pt x="1262968" y="939461"/>
                  </a:cubicBezTo>
                  <a:cubicBezTo>
                    <a:pt x="1309623" y="940731"/>
                    <a:pt x="1437923" y="940731"/>
                    <a:pt x="1484578" y="940731"/>
                  </a:cubicBezTo>
                  <a:cubicBezTo>
                    <a:pt x="1502907" y="940731"/>
                    <a:pt x="1519569" y="939461"/>
                    <a:pt x="1537898" y="939461"/>
                  </a:cubicBezTo>
                  <a:cubicBezTo>
                    <a:pt x="1567890" y="940731"/>
                    <a:pt x="1597882" y="942001"/>
                    <a:pt x="1627875" y="943271"/>
                  </a:cubicBezTo>
                  <a:cubicBezTo>
                    <a:pt x="1692858" y="945811"/>
                    <a:pt x="1756175" y="943271"/>
                    <a:pt x="1821158" y="947081"/>
                  </a:cubicBezTo>
                  <a:cubicBezTo>
                    <a:pt x="1929464" y="952161"/>
                    <a:pt x="2039435" y="945811"/>
                    <a:pt x="2147080" y="950891"/>
                  </a:cubicBezTo>
                  <a:cubicBezTo>
                    <a:pt x="2167400" y="952161"/>
                    <a:pt x="2187720" y="950891"/>
                    <a:pt x="2210580" y="950891"/>
                  </a:cubicBezTo>
                  <a:cubicBezTo>
                    <a:pt x="2210580" y="926761"/>
                    <a:pt x="2210580" y="914061"/>
                    <a:pt x="2210580" y="893544"/>
                  </a:cubicBezTo>
                  <a:cubicBezTo>
                    <a:pt x="2209310" y="859840"/>
                    <a:pt x="2206770" y="828119"/>
                    <a:pt x="2206770" y="793754"/>
                  </a:cubicBezTo>
                  <a:close/>
                </a:path>
              </a:pathLst>
            </a:custGeom>
            <a:solidFill>
              <a:srgbClr val="F7F7F7"/>
            </a:solidFill>
          </p:spPr>
        </p:sp>
      </p:grpSp>
      <p:grpSp>
        <p:nvGrpSpPr>
          <p:cNvPr id="6" name="Group 6"/>
          <p:cNvGrpSpPr/>
          <p:nvPr/>
        </p:nvGrpSpPr>
        <p:grpSpPr>
          <a:xfrm>
            <a:off x="10026269" y="1302201"/>
            <a:ext cx="7083817" cy="3841299"/>
            <a:chOff x="0" y="0"/>
            <a:chExt cx="2146611" cy="1164030"/>
          </a:xfrm>
        </p:grpSpPr>
        <p:sp>
          <p:nvSpPr>
            <p:cNvPr id="7" name="Freeform 7"/>
            <p:cNvSpPr/>
            <p:nvPr/>
          </p:nvSpPr>
          <p:spPr>
            <a:xfrm>
              <a:off x="-3810" y="1270"/>
              <a:ext cx="2151691" cy="1162760"/>
            </a:xfrm>
            <a:custGeom>
              <a:avLst/>
              <a:gdLst/>
              <a:ahLst/>
              <a:cxnLst/>
              <a:rect l="l" t="t" r="r" b="b"/>
              <a:pathLst>
                <a:path w="2151691" h="1162760">
                  <a:moveTo>
                    <a:pt x="2147881" y="978253"/>
                  </a:moveTo>
                  <a:cubicBezTo>
                    <a:pt x="2147881" y="929317"/>
                    <a:pt x="2151691" y="879552"/>
                    <a:pt x="2145341" y="830616"/>
                  </a:cubicBezTo>
                  <a:cubicBezTo>
                    <a:pt x="2137721" y="798268"/>
                    <a:pt x="2126291" y="160444"/>
                    <a:pt x="2126291" y="128097"/>
                  </a:cubicBezTo>
                  <a:cubicBezTo>
                    <a:pt x="2123751" y="105703"/>
                    <a:pt x="2122481" y="82479"/>
                    <a:pt x="2119941" y="54610"/>
                  </a:cubicBezTo>
                  <a:cubicBezTo>
                    <a:pt x="2119941" y="44450"/>
                    <a:pt x="2118671" y="34290"/>
                    <a:pt x="2117401" y="21590"/>
                  </a:cubicBezTo>
                  <a:cubicBezTo>
                    <a:pt x="2107241" y="19050"/>
                    <a:pt x="2098351" y="17780"/>
                    <a:pt x="2088191" y="16510"/>
                  </a:cubicBezTo>
                  <a:cubicBezTo>
                    <a:pt x="2079058" y="15240"/>
                    <a:pt x="2069342" y="16510"/>
                    <a:pt x="2061245" y="16510"/>
                  </a:cubicBezTo>
                  <a:cubicBezTo>
                    <a:pt x="2020762" y="13970"/>
                    <a:pt x="1980279" y="8890"/>
                    <a:pt x="1939796" y="7620"/>
                  </a:cubicBezTo>
                  <a:cubicBezTo>
                    <a:pt x="1863688" y="5080"/>
                    <a:pt x="1785961" y="3810"/>
                    <a:pt x="1709853" y="2540"/>
                  </a:cubicBezTo>
                  <a:cubicBezTo>
                    <a:pt x="1682324" y="2540"/>
                    <a:pt x="1653177" y="0"/>
                    <a:pt x="1625648" y="0"/>
                  </a:cubicBezTo>
                  <a:cubicBezTo>
                    <a:pt x="1559256" y="0"/>
                    <a:pt x="1494483" y="1270"/>
                    <a:pt x="1428091" y="1270"/>
                  </a:cubicBezTo>
                  <a:cubicBezTo>
                    <a:pt x="1389227" y="1270"/>
                    <a:pt x="1350363" y="3810"/>
                    <a:pt x="1309880" y="3810"/>
                  </a:cubicBezTo>
                  <a:cubicBezTo>
                    <a:pt x="1269397" y="5080"/>
                    <a:pt x="535845" y="7620"/>
                    <a:pt x="495362" y="7620"/>
                  </a:cubicBezTo>
                  <a:cubicBezTo>
                    <a:pt x="462975" y="7620"/>
                    <a:pt x="430589" y="6350"/>
                    <a:pt x="398202" y="7620"/>
                  </a:cubicBezTo>
                  <a:cubicBezTo>
                    <a:pt x="369054" y="8890"/>
                    <a:pt x="338287" y="11430"/>
                    <a:pt x="309140" y="12700"/>
                  </a:cubicBezTo>
                  <a:cubicBezTo>
                    <a:pt x="278372" y="15240"/>
                    <a:pt x="247605" y="16510"/>
                    <a:pt x="218458" y="19050"/>
                  </a:cubicBezTo>
                  <a:cubicBezTo>
                    <a:pt x="174736" y="21590"/>
                    <a:pt x="129395" y="24130"/>
                    <a:pt x="85673" y="27940"/>
                  </a:cubicBezTo>
                  <a:cubicBezTo>
                    <a:pt x="59764" y="30480"/>
                    <a:pt x="38100" y="34290"/>
                    <a:pt x="16510" y="36830"/>
                  </a:cubicBezTo>
                  <a:cubicBezTo>
                    <a:pt x="16510" y="38100"/>
                    <a:pt x="13970" y="40640"/>
                    <a:pt x="13970" y="43180"/>
                  </a:cubicBezTo>
                  <a:cubicBezTo>
                    <a:pt x="12700" y="70867"/>
                    <a:pt x="10160" y="89944"/>
                    <a:pt x="8890" y="108191"/>
                  </a:cubicBezTo>
                  <a:cubicBezTo>
                    <a:pt x="7620" y="118973"/>
                    <a:pt x="8890" y="130585"/>
                    <a:pt x="7620" y="141368"/>
                  </a:cubicBezTo>
                  <a:cubicBezTo>
                    <a:pt x="0" y="196109"/>
                    <a:pt x="5080" y="873746"/>
                    <a:pt x="7620" y="929317"/>
                  </a:cubicBezTo>
                  <a:cubicBezTo>
                    <a:pt x="6350" y="973276"/>
                    <a:pt x="11430" y="1016406"/>
                    <a:pt x="11430" y="1060365"/>
                  </a:cubicBezTo>
                  <a:cubicBezTo>
                    <a:pt x="11430" y="1081101"/>
                    <a:pt x="15240" y="1102666"/>
                    <a:pt x="7620" y="1132280"/>
                  </a:cubicBezTo>
                  <a:cubicBezTo>
                    <a:pt x="5080" y="1141170"/>
                    <a:pt x="10160" y="1147520"/>
                    <a:pt x="19050" y="1148790"/>
                  </a:cubicBezTo>
                  <a:cubicBezTo>
                    <a:pt x="29210" y="1150060"/>
                    <a:pt x="38100" y="1150060"/>
                    <a:pt x="48260" y="1150060"/>
                  </a:cubicBezTo>
                  <a:cubicBezTo>
                    <a:pt x="98628" y="1151330"/>
                    <a:pt x="150446" y="1151330"/>
                    <a:pt x="203884" y="1152600"/>
                  </a:cubicBezTo>
                  <a:cubicBezTo>
                    <a:pt x="233031" y="1153870"/>
                    <a:pt x="262179" y="1155140"/>
                    <a:pt x="289708" y="1156410"/>
                  </a:cubicBezTo>
                  <a:cubicBezTo>
                    <a:pt x="338287" y="1157680"/>
                    <a:pt x="385248" y="1157680"/>
                    <a:pt x="433827" y="1158950"/>
                  </a:cubicBezTo>
                  <a:cubicBezTo>
                    <a:pt x="453259" y="1158950"/>
                    <a:pt x="471072" y="1158950"/>
                    <a:pt x="490504" y="1157680"/>
                  </a:cubicBezTo>
                  <a:cubicBezTo>
                    <a:pt x="498600" y="1157680"/>
                    <a:pt x="508316" y="1156410"/>
                    <a:pt x="516413" y="1156410"/>
                  </a:cubicBezTo>
                  <a:cubicBezTo>
                    <a:pt x="548799" y="1157680"/>
                    <a:pt x="1196528" y="1148790"/>
                    <a:pt x="1228914" y="1150060"/>
                  </a:cubicBezTo>
                  <a:cubicBezTo>
                    <a:pt x="1274255" y="1151330"/>
                    <a:pt x="1398943" y="1151330"/>
                    <a:pt x="1444284" y="1151330"/>
                  </a:cubicBezTo>
                  <a:cubicBezTo>
                    <a:pt x="1462096" y="1151330"/>
                    <a:pt x="1478290" y="1150060"/>
                    <a:pt x="1496102" y="1150060"/>
                  </a:cubicBezTo>
                  <a:cubicBezTo>
                    <a:pt x="1525250" y="1151330"/>
                    <a:pt x="1554398" y="1152600"/>
                    <a:pt x="1583546" y="1153870"/>
                  </a:cubicBezTo>
                  <a:cubicBezTo>
                    <a:pt x="1646699" y="1156410"/>
                    <a:pt x="1708233" y="1153870"/>
                    <a:pt x="1771387" y="1157680"/>
                  </a:cubicBezTo>
                  <a:cubicBezTo>
                    <a:pt x="1876643" y="1162760"/>
                    <a:pt x="1983518" y="1156410"/>
                    <a:pt x="2088191" y="1161490"/>
                  </a:cubicBezTo>
                  <a:cubicBezTo>
                    <a:pt x="2108511" y="1162760"/>
                    <a:pt x="2128831" y="1161490"/>
                    <a:pt x="2151691" y="1161490"/>
                  </a:cubicBezTo>
                  <a:cubicBezTo>
                    <a:pt x="2151691" y="1137360"/>
                    <a:pt x="2151691" y="1124660"/>
                    <a:pt x="2151691" y="1103495"/>
                  </a:cubicBezTo>
                  <a:cubicBezTo>
                    <a:pt x="2150421" y="1061195"/>
                    <a:pt x="2147881" y="1021383"/>
                    <a:pt x="2147881" y="978253"/>
                  </a:cubicBezTo>
                  <a:close/>
                </a:path>
              </a:pathLst>
            </a:custGeom>
            <a:solidFill>
              <a:srgbClr val="F7F7F7"/>
            </a:solidFill>
          </p:spPr>
        </p:sp>
      </p:grpSp>
      <p:sp>
        <p:nvSpPr>
          <p:cNvPr id="8" name="TextBox 8"/>
          <p:cNvSpPr txBox="1"/>
          <p:nvPr/>
        </p:nvSpPr>
        <p:spPr>
          <a:xfrm>
            <a:off x="794803" y="1590860"/>
            <a:ext cx="5592709" cy="484107"/>
          </a:xfrm>
          <a:prstGeom prst="rect">
            <a:avLst/>
          </a:prstGeom>
        </p:spPr>
        <p:txBody>
          <a:bodyPr lIns="0" tIns="0" rIns="0" bIns="0" rtlCol="0" anchor="t">
            <a:spAutoFit/>
          </a:bodyPr>
          <a:lstStyle/>
          <a:p>
            <a:pPr algn="ctr">
              <a:lnSpc>
                <a:spcPts val="4029"/>
              </a:lnSpc>
            </a:pPr>
            <a:r>
              <a:rPr lang="en-US" sz="3099" dirty="0">
                <a:solidFill>
                  <a:schemeClr val="tx2"/>
                </a:solidFill>
                <a:latin typeface="Glacial Indifference"/>
                <a:ea typeface="Glacial Indifference"/>
                <a:cs typeface="Glacial Indifference"/>
                <a:sym typeface="Glacial Indifference"/>
              </a:rPr>
              <a:t>Rappel de </a:t>
            </a:r>
            <a:r>
              <a:rPr lang="en-US" sz="3099" dirty="0" err="1">
                <a:solidFill>
                  <a:schemeClr val="tx2"/>
                </a:solidFill>
                <a:latin typeface="Glacial Indifference"/>
                <a:ea typeface="Glacial Indifference"/>
                <a:cs typeface="Glacial Indifference"/>
                <a:sym typeface="Glacial Indifference"/>
              </a:rPr>
              <a:t>l’objectif</a:t>
            </a:r>
            <a:endParaRPr lang="en-US" sz="3099" dirty="0">
              <a:solidFill>
                <a:schemeClr val="tx2"/>
              </a:solidFill>
              <a:latin typeface="Glacial Indifference"/>
              <a:ea typeface="Glacial Indifference"/>
              <a:cs typeface="Glacial Indifference"/>
              <a:sym typeface="Glacial Indifference"/>
            </a:endParaRPr>
          </a:p>
        </p:txBody>
      </p:sp>
      <p:sp>
        <p:nvSpPr>
          <p:cNvPr id="9" name="TextBox 9"/>
          <p:cNvSpPr txBox="1"/>
          <p:nvPr/>
        </p:nvSpPr>
        <p:spPr>
          <a:xfrm>
            <a:off x="9481777" y="411228"/>
            <a:ext cx="7632500" cy="471924"/>
          </a:xfrm>
          <a:prstGeom prst="rect">
            <a:avLst/>
          </a:prstGeom>
        </p:spPr>
        <p:txBody>
          <a:bodyPr lIns="0" tIns="0" rIns="0" bIns="0" rtlCol="0" anchor="t">
            <a:spAutoFit/>
          </a:bodyPr>
          <a:lstStyle/>
          <a:p>
            <a:pPr algn="ctr">
              <a:lnSpc>
                <a:spcPts val="3926"/>
              </a:lnSpc>
            </a:pPr>
            <a:r>
              <a:rPr lang="en-US" sz="3020">
                <a:solidFill>
                  <a:schemeClr val="tx2"/>
                </a:solidFill>
                <a:latin typeface="Glacial Indifference"/>
                <a:ea typeface="Glacial Indifference"/>
                <a:cs typeface="Glacial Indifference"/>
                <a:sym typeface="Glacial Indifference"/>
              </a:rPr>
              <a:t>Retenons</a:t>
            </a:r>
          </a:p>
        </p:txBody>
      </p:sp>
      <p:sp>
        <p:nvSpPr>
          <p:cNvPr id="10" name="TextBox 10"/>
          <p:cNvSpPr txBox="1"/>
          <p:nvPr/>
        </p:nvSpPr>
        <p:spPr>
          <a:xfrm>
            <a:off x="10280781" y="5923097"/>
            <a:ext cx="7523055" cy="520278"/>
          </a:xfrm>
          <a:prstGeom prst="rect">
            <a:avLst/>
          </a:prstGeom>
        </p:spPr>
        <p:txBody>
          <a:bodyPr lIns="0" tIns="0" rIns="0" bIns="0" rtlCol="0" anchor="t">
            <a:spAutoFit/>
          </a:bodyPr>
          <a:lstStyle/>
          <a:p>
            <a:pPr algn="ctr">
              <a:lnSpc>
                <a:spcPts val="4268"/>
              </a:lnSpc>
            </a:pPr>
            <a:r>
              <a:rPr lang="en-US" sz="3283">
                <a:solidFill>
                  <a:schemeClr val="tx2"/>
                </a:solidFill>
                <a:latin typeface="Glacial Indifference"/>
                <a:ea typeface="Glacial Indifference"/>
                <a:cs typeface="Glacial Indifference"/>
                <a:sym typeface="Glacial Indifference"/>
              </a:rPr>
              <a:t>Perspectives</a:t>
            </a:r>
          </a:p>
        </p:txBody>
      </p:sp>
      <p:sp>
        <p:nvSpPr>
          <p:cNvPr id="11" name="TextBox 11"/>
          <p:cNvSpPr txBox="1"/>
          <p:nvPr/>
        </p:nvSpPr>
        <p:spPr>
          <a:xfrm>
            <a:off x="10280781" y="1545816"/>
            <a:ext cx="6574793" cy="3325495"/>
          </a:xfrm>
          <a:prstGeom prst="rect">
            <a:avLst/>
          </a:prstGeom>
        </p:spPr>
        <p:txBody>
          <a:bodyPr lIns="0" tIns="0" rIns="0" bIns="0" rtlCol="0" anchor="t">
            <a:spAutoFit/>
          </a:bodyPr>
          <a:lstStyle/>
          <a:p>
            <a:pPr marL="626109" lvl="1" indent="-313054" algn="just">
              <a:lnSpc>
                <a:spcPts val="3769"/>
              </a:lnSpc>
              <a:buFont typeface="Arial"/>
              <a:buChar char="•"/>
            </a:pPr>
            <a:r>
              <a:rPr lang="en-US" sz="2899">
                <a:solidFill>
                  <a:srgbClr val="000000"/>
                </a:solidFill>
                <a:latin typeface="Glacial Indifference"/>
                <a:ea typeface="Glacial Indifference"/>
                <a:cs typeface="Glacial Indifference"/>
                <a:sym typeface="Glacial Indifference"/>
              </a:rPr>
              <a:t> Le traitement de texte est essentiel pour exploiter des données non structurées. </a:t>
            </a:r>
          </a:p>
          <a:p>
            <a:pPr marL="626109" lvl="1" indent="-313054" algn="just">
              <a:lnSpc>
                <a:spcPts val="3769"/>
              </a:lnSpc>
              <a:buFont typeface="Arial"/>
              <a:buChar char="•"/>
            </a:pPr>
            <a:r>
              <a:rPr lang="en-US" sz="2899">
                <a:solidFill>
                  <a:srgbClr val="000000"/>
                </a:solidFill>
                <a:latin typeface="Glacial Indifference"/>
                <a:ea typeface="Glacial Indifference"/>
                <a:cs typeface="Glacial Indifference"/>
                <a:sym typeface="Glacial Indifference"/>
              </a:rPr>
              <a:t>Une démarche simple (nettoyage, tokenisation, lemmatisation, vectorisation) rend les textes analysables.</a:t>
            </a:r>
          </a:p>
        </p:txBody>
      </p:sp>
      <p:sp>
        <p:nvSpPr>
          <p:cNvPr id="12" name="TextBox 12"/>
          <p:cNvSpPr txBox="1"/>
          <p:nvPr/>
        </p:nvSpPr>
        <p:spPr>
          <a:xfrm>
            <a:off x="10261567" y="7738405"/>
            <a:ext cx="6807552" cy="1318260"/>
          </a:xfrm>
          <a:prstGeom prst="rect">
            <a:avLst/>
          </a:prstGeom>
        </p:spPr>
        <p:txBody>
          <a:bodyPr lIns="0" tIns="0" rIns="0" bIns="0" rtlCol="0" anchor="t">
            <a:spAutoFit/>
          </a:bodyPr>
          <a:lstStyle/>
          <a:p>
            <a:pPr algn="just">
              <a:lnSpc>
                <a:spcPts val="3510"/>
              </a:lnSpc>
            </a:pPr>
            <a:r>
              <a:rPr lang="en-US" sz="2700">
                <a:solidFill>
                  <a:srgbClr val="000000"/>
                </a:solidFill>
                <a:latin typeface="Glacial Indifference"/>
                <a:ea typeface="Glacial Indifference"/>
                <a:cs typeface="Glacial Indifference"/>
                <a:sym typeface="Glacial Indifference"/>
              </a:rPr>
              <a:t>✅ Des outils avancés permettent d’aller vers des analyses automatisées, des analyses de sentiment, intelligentes et dynamiques.</a:t>
            </a:r>
          </a:p>
        </p:txBody>
      </p:sp>
      <p:sp>
        <p:nvSpPr>
          <p:cNvPr id="13" name="Freeform 13"/>
          <p:cNvSpPr/>
          <p:nvPr/>
        </p:nvSpPr>
        <p:spPr>
          <a:xfrm flipV="1">
            <a:off x="-326600" y="-316046"/>
            <a:ext cx="2912873" cy="1233999"/>
          </a:xfrm>
          <a:custGeom>
            <a:avLst/>
            <a:gdLst/>
            <a:ahLst/>
            <a:cxnLst/>
            <a:rect l="l" t="t" r="r" b="b"/>
            <a:pathLst>
              <a:path w="2912873" h="1233999">
                <a:moveTo>
                  <a:pt x="0" y="1233999"/>
                </a:moveTo>
                <a:lnTo>
                  <a:pt x="2912873" y="1233999"/>
                </a:lnTo>
                <a:lnTo>
                  <a:pt x="2912873" y="0"/>
                </a:lnTo>
                <a:lnTo>
                  <a:pt x="0" y="0"/>
                </a:lnTo>
                <a:lnTo>
                  <a:pt x="0" y="12339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9245445" y="9723540"/>
            <a:ext cx="256282" cy="431781"/>
          </a:xfrm>
          <a:prstGeom prst="rect">
            <a:avLst/>
          </a:prstGeom>
        </p:spPr>
        <p:txBody>
          <a:bodyPr lIns="0" tIns="0" rIns="0" bIns="0" rtlCol="0" anchor="t">
            <a:spAutoFit/>
          </a:bodyPr>
          <a:lstStyle/>
          <a:p>
            <a:pPr algn="ctr">
              <a:lnSpc>
                <a:spcPts val="3501"/>
              </a:lnSpc>
              <a:spcBef>
                <a:spcPct val="0"/>
              </a:spcBef>
            </a:pPr>
            <a:r>
              <a:rPr lang="en-US" sz="2500">
                <a:solidFill>
                  <a:srgbClr val="000000"/>
                </a:solidFill>
                <a:latin typeface="Glacial Indifference"/>
                <a:ea typeface="Glacial Indifference"/>
                <a:cs typeface="Glacial Indifference"/>
                <a:sym typeface="Glacial Indifference"/>
              </a:rPr>
              <a:t>31</a:t>
            </a:r>
          </a:p>
        </p:txBody>
      </p:sp>
      <p:sp>
        <p:nvSpPr>
          <p:cNvPr id="15" name="TextBox 15"/>
          <p:cNvSpPr txBox="1"/>
          <p:nvPr/>
        </p:nvSpPr>
        <p:spPr>
          <a:xfrm>
            <a:off x="794803" y="3485563"/>
            <a:ext cx="6242467" cy="2957811"/>
          </a:xfrm>
          <a:prstGeom prst="rect">
            <a:avLst/>
          </a:prstGeom>
        </p:spPr>
        <p:txBody>
          <a:bodyPr lIns="0" tIns="0" rIns="0" bIns="0" rtlCol="0" anchor="t">
            <a:spAutoFit/>
          </a:bodyPr>
          <a:lstStyle/>
          <a:p>
            <a:pPr algn="just">
              <a:lnSpc>
                <a:spcPts val="3921"/>
              </a:lnSpc>
              <a:spcBef>
                <a:spcPct val="0"/>
              </a:spcBef>
            </a:pPr>
            <a:r>
              <a:rPr lang="en-US" sz="2800">
                <a:solidFill>
                  <a:srgbClr val="000000"/>
                </a:solidFill>
                <a:latin typeface="Glacial Indifference"/>
                <a:ea typeface="Glacial Indifference"/>
                <a:cs typeface="Glacial Indifference"/>
                <a:sym typeface="Glacial Indifference"/>
              </a:rPr>
              <a:t>Montrer les technique pour nettoyer et structurer des données textuelles brutes (comme des logs, tweets ou réponses ouvertes) afin de les rendre exploitables pour l’analyse automatique ou statistique.</a:t>
            </a:r>
          </a:p>
        </p:txBody>
      </p:sp>
      <p:sp>
        <p:nvSpPr>
          <p:cNvPr id="16" name="TextBox 2">
            <a:extLst>
              <a:ext uri="{FF2B5EF4-FFF2-40B4-BE49-F238E27FC236}">
                <a16:creationId xmlns:a16="http://schemas.microsoft.com/office/drawing/2014/main" id="{6DB78A46-F457-46AB-8EB6-53DFACD707D2}"/>
              </a:ext>
            </a:extLst>
          </p:cNvPr>
          <p:cNvSpPr txBox="1"/>
          <p:nvPr/>
        </p:nvSpPr>
        <p:spPr>
          <a:xfrm>
            <a:off x="2066010" y="-211274"/>
            <a:ext cx="8643004" cy="1127232"/>
          </a:xfrm>
          <a:prstGeom prst="rect">
            <a:avLst/>
          </a:prstGeom>
        </p:spPr>
        <p:txBody>
          <a:bodyPr wrap="square" lIns="0" tIns="0" rIns="0" bIns="0" rtlCol="0" anchor="t">
            <a:spAutoFit/>
          </a:bodyPr>
          <a:lstStyle/>
          <a:p>
            <a:pPr algn="ctr">
              <a:lnSpc>
                <a:spcPts val="9900"/>
              </a:lnSpc>
            </a:pPr>
            <a:r>
              <a:rPr lang="en-US" sz="4800" b="1">
                <a:solidFill>
                  <a:srgbClr val="15469F"/>
                </a:solidFill>
                <a:latin typeface="Cormorant Garamond Bold"/>
                <a:ea typeface="Cormorant Garamond Bold"/>
                <a:cs typeface="Cormorant Garamond Bold"/>
                <a:sym typeface="Cormorant Garamond Bold"/>
              </a:rPr>
              <a:t>CONCLUSION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3372808" cy="2655320"/>
          </a:xfrm>
          <a:custGeom>
            <a:avLst/>
            <a:gdLst/>
            <a:ahLst/>
            <a:cxnLst/>
            <a:rect l="l" t="t" r="r" b="b"/>
            <a:pathLst>
              <a:path w="3372808" h="2655320">
                <a:moveTo>
                  <a:pt x="0" y="0"/>
                </a:moveTo>
                <a:lnTo>
                  <a:pt x="3372808" y="0"/>
                </a:lnTo>
                <a:lnTo>
                  <a:pt x="3372808" y="2655320"/>
                </a:lnTo>
                <a:lnTo>
                  <a:pt x="0" y="2655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3956" y="5667755"/>
            <a:ext cx="4217703" cy="4217703"/>
          </a:xfrm>
          <a:custGeom>
            <a:avLst/>
            <a:gdLst/>
            <a:ahLst/>
            <a:cxnLst/>
            <a:rect l="l" t="t" r="r" b="b"/>
            <a:pathLst>
              <a:path w="4217703" h="4217703">
                <a:moveTo>
                  <a:pt x="0" y="0"/>
                </a:moveTo>
                <a:lnTo>
                  <a:pt x="4217703" y="0"/>
                </a:lnTo>
                <a:lnTo>
                  <a:pt x="4217703" y="4217703"/>
                </a:lnTo>
                <a:lnTo>
                  <a:pt x="0" y="4217703"/>
                </a:lnTo>
                <a:lnTo>
                  <a:pt x="0" y="0"/>
                </a:lnTo>
                <a:close/>
              </a:path>
            </a:pathLst>
          </a:custGeom>
          <a:blipFill>
            <a:blip r:embed="rId4"/>
            <a:stretch>
              <a:fillRect/>
            </a:stretch>
          </a:blipFill>
        </p:spPr>
      </p:sp>
      <p:sp>
        <p:nvSpPr>
          <p:cNvPr id="4" name="TextBox 4"/>
          <p:cNvSpPr txBox="1"/>
          <p:nvPr/>
        </p:nvSpPr>
        <p:spPr>
          <a:xfrm>
            <a:off x="1952734" y="2417195"/>
            <a:ext cx="14382532" cy="2123246"/>
          </a:xfrm>
          <a:prstGeom prst="rect">
            <a:avLst/>
          </a:prstGeom>
        </p:spPr>
        <p:txBody>
          <a:bodyPr lIns="0" tIns="0" rIns="0" bIns="0" rtlCol="0" anchor="t">
            <a:spAutoFit/>
          </a:bodyPr>
          <a:lstStyle/>
          <a:p>
            <a:pPr marL="0" lvl="0" indent="0" algn="l">
              <a:lnSpc>
                <a:spcPts val="17370"/>
              </a:lnSpc>
            </a:pPr>
            <a:r>
              <a:rPr lang="en-US" sz="12407" b="1" i="1">
                <a:solidFill>
                  <a:srgbClr val="2D3880"/>
                </a:solidFill>
                <a:latin typeface="Cormorant Garamond Bold Italics"/>
                <a:ea typeface="Cormorant Garamond Bold Italics"/>
                <a:cs typeface="Cormorant Garamond Bold Italics"/>
                <a:sym typeface="Cormorant Garamond Bold Italics"/>
              </a:rPr>
              <a:t>Merci de votre attention</a:t>
            </a:r>
          </a:p>
        </p:txBody>
      </p:sp>
      <p:sp>
        <p:nvSpPr>
          <p:cNvPr id="5" name="TextBox 5"/>
          <p:cNvSpPr txBox="1"/>
          <p:nvPr/>
        </p:nvSpPr>
        <p:spPr>
          <a:xfrm>
            <a:off x="6046248" y="7385911"/>
            <a:ext cx="11213052" cy="1872389"/>
          </a:xfrm>
          <a:prstGeom prst="rect">
            <a:avLst/>
          </a:prstGeom>
        </p:spPr>
        <p:txBody>
          <a:bodyPr lIns="0" tIns="0" rIns="0" bIns="0" rtlCol="0" anchor="t">
            <a:spAutoFit/>
          </a:bodyPr>
          <a:lstStyle/>
          <a:p>
            <a:pPr algn="l">
              <a:lnSpc>
                <a:spcPts val="7572"/>
              </a:lnSpc>
            </a:pPr>
            <a:r>
              <a:rPr lang="en-US" sz="5408" i="1">
                <a:solidFill>
                  <a:srgbClr val="2D3880"/>
                </a:solidFill>
                <a:latin typeface="Cormorant Garamond Italics"/>
                <a:ea typeface="Cormorant Garamond Italics"/>
                <a:cs typeface="Cormorant Garamond Italics"/>
                <a:sym typeface="Cormorant Garamond Italics"/>
              </a:rPr>
              <a:t>Vous pouvez scanner pour avoir accès à</a:t>
            </a:r>
          </a:p>
          <a:p>
            <a:pPr marL="0" lvl="0" indent="0" algn="l">
              <a:lnSpc>
                <a:spcPts val="7572"/>
              </a:lnSpc>
            </a:pPr>
            <a:r>
              <a:rPr lang="en-US" sz="5408" i="1">
                <a:solidFill>
                  <a:srgbClr val="2D3880"/>
                </a:solidFill>
                <a:latin typeface="Cormorant Garamond Italics"/>
                <a:ea typeface="Cormorant Garamond Italics"/>
                <a:cs typeface="Cormorant Garamond Italics"/>
                <a:sym typeface="Cormorant Garamond Italics"/>
              </a:rPr>
              <a:t>tous les livrables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2765625" cy="2177301"/>
          </a:xfrm>
          <a:custGeom>
            <a:avLst/>
            <a:gdLst/>
            <a:ahLst/>
            <a:cxnLst/>
            <a:rect l="l" t="t" r="r" b="b"/>
            <a:pathLst>
              <a:path w="2765625" h="2177301">
                <a:moveTo>
                  <a:pt x="0" y="0"/>
                </a:moveTo>
                <a:lnTo>
                  <a:pt x="2765625" y="0"/>
                </a:lnTo>
                <a:lnTo>
                  <a:pt x="2765625" y="2177301"/>
                </a:lnTo>
                <a:lnTo>
                  <a:pt x="0" y="2177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629820" y="7688348"/>
            <a:ext cx="2658180" cy="2658180"/>
          </a:xfrm>
          <a:custGeom>
            <a:avLst/>
            <a:gdLst/>
            <a:ahLst/>
            <a:cxnLst/>
            <a:rect l="l" t="t" r="r" b="b"/>
            <a:pathLst>
              <a:path w="2658180" h="2658180">
                <a:moveTo>
                  <a:pt x="2658180" y="0"/>
                </a:moveTo>
                <a:lnTo>
                  <a:pt x="0" y="0"/>
                </a:lnTo>
                <a:lnTo>
                  <a:pt x="0" y="2658180"/>
                </a:lnTo>
                <a:lnTo>
                  <a:pt x="2658180" y="2658180"/>
                </a:lnTo>
                <a:lnTo>
                  <a:pt x="265818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4327952" y="4073977"/>
            <a:ext cx="9621887" cy="1303675"/>
          </a:xfrm>
          <a:prstGeom prst="rect">
            <a:avLst/>
          </a:prstGeom>
        </p:spPr>
        <p:txBody>
          <a:bodyPr lIns="0" tIns="0" rIns="0" bIns="0" rtlCol="0" anchor="t">
            <a:spAutoFit/>
          </a:bodyPr>
          <a:lstStyle/>
          <a:p>
            <a:pPr algn="ctr">
              <a:lnSpc>
                <a:spcPts val="9700"/>
              </a:lnSpc>
            </a:pPr>
            <a:r>
              <a:rPr lang="en-US" sz="9700" b="1">
                <a:solidFill>
                  <a:srgbClr val="15469F"/>
                </a:solidFill>
                <a:latin typeface="Cormorant Garamond Bold"/>
                <a:ea typeface="Cormorant Garamond Bold"/>
                <a:cs typeface="Cormorant Garamond Bold"/>
                <a:sym typeface="Cormorant Garamond Bold"/>
              </a:rPr>
              <a:t>INTRODUCTION</a:t>
            </a:r>
          </a:p>
        </p:txBody>
      </p:sp>
      <p:sp>
        <p:nvSpPr>
          <p:cNvPr id="6" name="TextBox 6"/>
          <p:cNvSpPr txBox="1"/>
          <p:nvPr/>
        </p:nvSpPr>
        <p:spPr>
          <a:xfrm>
            <a:off x="9048110" y="9716135"/>
            <a:ext cx="181570" cy="431799"/>
          </a:xfrm>
          <a:prstGeom prst="rect">
            <a:avLst/>
          </a:prstGeom>
        </p:spPr>
        <p:txBody>
          <a:bodyPr lIns="0" tIns="0" rIns="0" bIns="0" rtlCol="0" anchor="t">
            <a:spAutoFit/>
          </a:bodyPr>
          <a:lstStyle/>
          <a:p>
            <a:pPr algn="ctr">
              <a:lnSpc>
                <a:spcPts val="3500"/>
              </a:lnSpc>
            </a:pPr>
            <a:r>
              <a:rPr lang="en-US" sz="2500">
                <a:solidFill>
                  <a:srgbClr val="2D3880"/>
                </a:solidFill>
                <a:latin typeface="Open Sans"/>
                <a:ea typeface="Open Sans"/>
                <a:cs typeface="Open Sans"/>
                <a:sym typeface="Open Sans"/>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64868"/>
            <a:ext cx="1940655" cy="822132"/>
          </a:xfrm>
          <a:custGeom>
            <a:avLst/>
            <a:gdLst/>
            <a:ahLst/>
            <a:cxnLst/>
            <a:rect l="l" t="t" r="r" b="b"/>
            <a:pathLst>
              <a:path w="1940655" h="822132">
                <a:moveTo>
                  <a:pt x="0" y="0"/>
                </a:moveTo>
                <a:lnTo>
                  <a:pt x="1940655" y="0"/>
                </a:lnTo>
                <a:lnTo>
                  <a:pt x="1940655" y="822132"/>
                </a:lnTo>
                <a:lnTo>
                  <a:pt x="0" y="822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18977" y="1427690"/>
            <a:ext cx="1512341" cy="1738323"/>
          </a:xfrm>
          <a:custGeom>
            <a:avLst/>
            <a:gdLst/>
            <a:ahLst/>
            <a:cxnLst/>
            <a:rect l="l" t="t" r="r" b="b"/>
            <a:pathLst>
              <a:path w="1512341" h="1738323">
                <a:moveTo>
                  <a:pt x="0" y="0"/>
                </a:moveTo>
                <a:lnTo>
                  <a:pt x="1512341" y="0"/>
                </a:lnTo>
                <a:lnTo>
                  <a:pt x="1512341" y="1738323"/>
                </a:lnTo>
                <a:lnTo>
                  <a:pt x="0" y="1738323"/>
                </a:lnTo>
                <a:lnTo>
                  <a:pt x="0" y="0"/>
                </a:lnTo>
                <a:close/>
              </a:path>
            </a:pathLst>
          </a:custGeom>
          <a:blipFill>
            <a:blip r:embed="rId4"/>
            <a:stretch>
              <a:fillRect/>
            </a:stretch>
          </a:blipFill>
        </p:spPr>
      </p:sp>
      <p:grpSp>
        <p:nvGrpSpPr>
          <p:cNvPr id="4" name="Group 4"/>
          <p:cNvGrpSpPr/>
          <p:nvPr/>
        </p:nvGrpSpPr>
        <p:grpSpPr>
          <a:xfrm>
            <a:off x="307893" y="1249060"/>
            <a:ext cx="7229005" cy="2840709"/>
            <a:chOff x="0" y="0"/>
            <a:chExt cx="1903935" cy="748170"/>
          </a:xfrm>
        </p:grpSpPr>
        <p:sp>
          <p:nvSpPr>
            <p:cNvPr id="5" name="Freeform 5"/>
            <p:cNvSpPr/>
            <p:nvPr/>
          </p:nvSpPr>
          <p:spPr>
            <a:xfrm>
              <a:off x="0" y="0"/>
              <a:ext cx="1903936" cy="748170"/>
            </a:xfrm>
            <a:custGeom>
              <a:avLst/>
              <a:gdLst/>
              <a:ahLst/>
              <a:cxnLst/>
              <a:rect l="l" t="t" r="r" b="b"/>
              <a:pathLst>
                <a:path w="1903936" h="748170">
                  <a:moveTo>
                    <a:pt x="0" y="0"/>
                  </a:moveTo>
                  <a:lnTo>
                    <a:pt x="1903936" y="0"/>
                  </a:lnTo>
                  <a:lnTo>
                    <a:pt x="1903936" y="748170"/>
                  </a:lnTo>
                  <a:lnTo>
                    <a:pt x="0" y="748170"/>
                  </a:lnTo>
                  <a:close/>
                </a:path>
              </a:pathLst>
            </a:custGeom>
            <a:solidFill>
              <a:srgbClr val="C7D3FF"/>
            </a:solidFill>
          </p:spPr>
        </p:sp>
        <p:sp>
          <p:nvSpPr>
            <p:cNvPr id="6" name="TextBox 6"/>
            <p:cNvSpPr txBox="1"/>
            <p:nvPr/>
          </p:nvSpPr>
          <p:spPr>
            <a:xfrm>
              <a:off x="0" y="-57150"/>
              <a:ext cx="1903935" cy="805320"/>
            </a:xfrm>
            <a:prstGeom prst="rect">
              <a:avLst/>
            </a:prstGeom>
          </p:spPr>
          <p:txBody>
            <a:bodyPr lIns="50800" tIns="50800" rIns="50800" bIns="50800" rtlCol="0" anchor="ctr"/>
            <a:lstStyle/>
            <a:p>
              <a:pPr algn="just">
                <a:lnSpc>
                  <a:spcPts val="4059"/>
                </a:lnSpc>
              </a:pPr>
              <a:r>
                <a:rPr lang="en-US" sz="2899">
                  <a:solidFill>
                    <a:srgbClr val="000000"/>
                  </a:solidFill>
                  <a:latin typeface="Glacial Indifference"/>
                  <a:ea typeface="Glacial Indifference"/>
                  <a:cs typeface="Glacial Indifference"/>
                  <a:sym typeface="Glacial Indifference"/>
                </a:rPr>
                <a:t>Les données textuelles sont omniprésentes :</a:t>
              </a:r>
            </a:p>
            <a:p>
              <a:pPr marL="626107" lvl="1" indent="-313054" algn="just">
                <a:lnSpc>
                  <a:spcPts val="4059"/>
                </a:lnSpc>
                <a:buFont typeface="Arial"/>
                <a:buChar char="•"/>
              </a:pPr>
              <a:r>
                <a:rPr lang="en-US" sz="2899">
                  <a:solidFill>
                    <a:srgbClr val="000000"/>
                  </a:solidFill>
                  <a:latin typeface="Glacial Indifference"/>
                  <a:ea typeface="Glacial Indifference"/>
                  <a:cs typeface="Glacial Indifference"/>
                  <a:sym typeface="Glacial Indifference"/>
                </a:rPr>
                <a:t>Réseaux sociaux (tweets, commentaires)</a:t>
              </a:r>
            </a:p>
            <a:p>
              <a:pPr marL="626107" lvl="1" indent="-313054" algn="just">
                <a:lnSpc>
                  <a:spcPts val="4059"/>
                </a:lnSpc>
                <a:buFont typeface="Arial"/>
                <a:buChar char="•"/>
              </a:pPr>
              <a:r>
                <a:rPr lang="en-US" sz="2899">
                  <a:solidFill>
                    <a:srgbClr val="000000"/>
                  </a:solidFill>
                  <a:latin typeface="Glacial Indifference"/>
                  <a:ea typeface="Glacial Indifference"/>
                  <a:cs typeface="Glacial Indifference"/>
                  <a:sym typeface="Glacial Indifference"/>
                </a:rPr>
                <a:t>Réponses ouvertes dans les enquêtes</a:t>
              </a:r>
            </a:p>
            <a:p>
              <a:pPr marL="626107" lvl="1" indent="-313054" algn="just">
                <a:lnSpc>
                  <a:spcPts val="4059"/>
                </a:lnSpc>
                <a:buFont typeface="Arial"/>
                <a:buChar char="•"/>
              </a:pPr>
              <a:r>
                <a:rPr lang="en-US" sz="2899">
                  <a:solidFill>
                    <a:srgbClr val="000000"/>
                  </a:solidFill>
                  <a:latin typeface="Glacial Indifference"/>
                  <a:ea typeface="Glacial Indifference"/>
                  <a:cs typeface="Glacial Indifference"/>
                  <a:sym typeface="Glacial Indifference"/>
                </a:rPr>
                <a:t>Logs de serveurs, forums, presse</a:t>
              </a:r>
            </a:p>
            <a:p>
              <a:pPr algn="just">
                <a:lnSpc>
                  <a:spcPts val="4059"/>
                </a:lnSpc>
              </a:pPr>
              <a:endParaRPr lang="en-US" sz="2899">
                <a:solidFill>
                  <a:srgbClr val="000000"/>
                </a:solidFill>
                <a:latin typeface="Glacial Indifference"/>
                <a:ea typeface="Glacial Indifference"/>
                <a:cs typeface="Glacial Indifference"/>
                <a:sym typeface="Glacial Indifference"/>
              </a:endParaRPr>
            </a:p>
          </p:txBody>
        </p:sp>
      </p:grpSp>
      <p:grpSp>
        <p:nvGrpSpPr>
          <p:cNvPr id="7" name="Group 7"/>
          <p:cNvGrpSpPr/>
          <p:nvPr/>
        </p:nvGrpSpPr>
        <p:grpSpPr>
          <a:xfrm>
            <a:off x="0" y="5508117"/>
            <a:ext cx="11233603" cy="3750183"/>
            <a:chOff x="0" y="0"/>
            <a:chExt cx="2958644" cy="987703"/>
          </a:xfrm>
        </p:grpSpPr>
        <p:sp>
          <p:nvSpPr>
            <p:cNvPr id="8" name="Freeform 8"/>
            <p:cNvSpPr/>
            <p:nvPr/>
          </p:nvSpPr>
          <p:spPr>
            <a:xfrm>
              <a:off x="0" y="0"/>
              <a:ext cx="2958644" cy="987703"/>
            </a:xfrm>
            <a:custGeom>
              <a:avLst/>
              <a:gdLst/>
              <a:ahLst/>
              <a:cxnLst/>
              <a:rect l="l" t="t" r="r" b="b"/>
              <a:pathLst>
                <a:path w="2958644" h="987703">
                  <a:moveTo>
                    <a:pt x="0" y="0"/>
                  </a:moveTo>
                  <a:lnTo>
                    <a:pt x="2958644" y="0"/>
                  </a:lnTo>
                  <a:lnTo>
                    <a:pt x="2958644" y="987703"/>
                  </a:lnTo>
                  <a:lnTo>
                    <a:pt x="0" y="987703"/>
                  </a:lnTo>
                  <a:close/>
                </a:path>
              </a:pathLst>
            </a:custGeom>
            <a:solidFill>
              <a:srgbClr val="C7D3FF"/>
            </a:solidFill>
          </p:spPr>
        </p:sp>
        <p:sp>
          <p:nvSpPr>
            <p:cNvPr id="9" name="TextBox 9"/>
            <p:cNvSpPr txBox="1"/>
            <p:nvPr/>
          </p:nvSpPr>
          <p:spPr>
            <a:xfrm>
              <a:off x="0" y="-57150"/>
              <a:ext cx="2958644" cy="1044853"/>
            </a:xfrm>
            <a:prstGeom prst="rect">
              <a:avLst/>
            </a:prstGeom>
          </p:spPr>
          <p:txBody>
            <a:bodyPr lIns="50800" tIns="50800" rIns="50800" bIns="50800" rtlCol="0" anchor="ctr"/>
            <a:lstStyle/>
            <a:p>
              <a:pPr algn="l">
                <a:lnSpc>
                  <a:spcPts val="4199"/>
                </a:lnSpc>
              </a:pPr>
              <a:r>
                <a:rPr lang="en-US" sz="2999">
                  <a:solidFill>
                    <a:srgbClr val="000000"/>
                  </a:solidFill>
                  <a:latin typeface="Glacial Indifference"/>
                  <a:ea typeface="Glacial Indifference"/>
                  <a:cs typeface="Glacial Indifference"/>
                  <a:sym typeface="Glacial Indifference"/>
                </a:rPr>
                <a:t>Problèmes :</a:t>
              </a:r>
            </a:p>
            <a:p>
              <a:pPr marL="647697" lvl="1" indent="-323848" algn="l">
                <a:lnSpc>
                  <a:spcPts val="4199"/>
                </a:lnSpc>
                <a:buFont typeface="Arial"/>
                <a:buChar char="•"/>
              </a:pPr>
              <a:r>
                <a:rPr lang="en-US" sz="2999">
                  <a:solidFill>
                    <a:srgbClr val="000000"/>
                  </a:solidFill>
                  <a:latin typeface="Glacial Indifference"/>
                  <a:ea typeface="Glacial Indifference"/>
                  <a:cs typeface="Glacial Indifference"/>
                  <a:sym typeface="Glacial Indifference"/>
                </a:rPr>
                <a:t>Collectées sur le web ou dans des enquêtes , ils sont difficiles à traiter automatiquement car elles :</a:t>
              </a:r>
            </a:p>
            <a:p>
              <a:pPr marL="647697" lvl="1" indent="-323848" algn="l">
                <a:lnSpc>
                  <a:spcPts val="4199"/>
                </a:lnSpc>
                <a:buFont typeface="Arial"/>
                <a:buChar char="•"/>
              </a:pPr>
              <a:r>
                <a:rPr lang="en-US" sz="2999">
                  <a:solidFill>
                    <a:srgbClr val="000000"/>
                  </a:solidFill>
                  <a:latin typeface="Glacial Indifference"/>
                  <a:ea typeface="Glacial Indifference"/>
                  <a:cs typeface="Glacial Indifference"/>
                  <a:sym typeface="Glacial Indifference"/>
                </a:rPr>
                <a:t>ne respectent pas de format structuré </a:t>
              </a:r>
            </a:p>
            <a:p>
              <a:pPr marL="647697" lvl="1" indent="-323848" algn="l">
                <a:lnSpc>
                  <a:spcPts val="4199"/>
                </a:lnSpc>
                <a:buFont typeface="Arial"/>
                <a:buChar char="•"/>
              </a:pPr>
              <a:r>
                <a:rPr lang="en-US" sz="2999">
                  <a:solidFill>
                    <a:srgbClr val="000000"/>
                  </a:solidFill>
                  <a:latin typeface="Glacial Indifference"/>
                  <a:ea typeface="Glacial Indifference"/>
                  <a:cs typeface="Glacial Indifference"/>
                  <a:sym typeface="Glacial Indifference"/>
                </a:rPr>
                <a:t>sont souvent bruyantes (fautes, abréviations, emojis, spam),</a:t>
              </a:r>
            </a:p>
            <a:p>
              <a:pPr marL="647697" lvl="1" indent="-323848" algn="l">
                <a:lnSpc>
                  <a:spcPts val="4199"/>
                </a:lnSpc>
                <a:buFont typeface="Arial"/>
                <a:buChar char="•"/>
              </a:pPr>
              <a:r>
                <a:rPr lang="en-US" sz="2999">
                  <a:solidFill>
                    <a:srgbClr val="000000"/>
                  </a:solidFill>
                  <a:latin typeface="Glacial Indifference"/>
                  <a:ea typeface="Glacial Indifference"/>
                  <a:cs typeface="Glacial Indifference"/>
                  <a:sym typeface="Glacial Indifference"/>
                </a:rPr>
                <a:t>contiennent une variabilité linguistique </a:t>
              </a:r>
            </a:p>
            <a:p>
              <a:pPr algn="l">
                <a:lnSpc>
                  <a:spcPts val="4199"/>
                </a:lnSpc>
              </a:pPr>
              <a:endParaRPr lang="en-US" sz="2999">
                <a:solidFill>
                  <a:srgbClr val="000000"/>
                </a:solidFill>
                <a:latin typeface="Glacial Indifference"/>
                <a:ea typeface="Glacial Indifference"/>
                <a:cs typeface="Glacial Indifference"/>
                <a:sym typeface="Glacial Indifference"/>
              </a:endParaRPr>
            </a:p>
          </p:txBody>
        </p:sp>
      </p:grpSp>
      <p:sp>
        <p:nvSpPr>
          <p:cNvPr id="10" name="Freeform 10"/>
          <p:cNvSpPr/>
          <p:nvPr/>
        </p:nvSpPr>
        <p:spPr>
          <a:xfrm>
            <a:off x="11233603" y="8222029"/>
            <a:ext cx="2072543" cy="2072543"/>
          </a:xfrm>
          <a:custGeom>
            <a:avLst/>
            <a:gdLst/>
            <a:ahLst/>
            <a:cxnLst/>
            <a:rect l="l" t="t" r="r" b="b"/>
            <a:pathLst>
              <a:path w="2072543" h="2072543">
                <a:moveTo>
                  <a:pt x="0" y="0"/>
                </a:moveTo>
                <a:lnTo>
                  <a:pt x="2072543" y="0"/>
                </a:lnTo>
                <a:lnTo>
                  <a:pt x="2072543" y="2072542"/>
                </a:lnTo>
                <a:lnTo>
                  <a:pt x="0" y="2072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412152" y="4357738"/>
            <a:ext cx="864233" cy="829664"/>
          </a:xfrm>
          <a:custGeom>
            <a:avLst/>
            <a:gdLst/>
            <a:ahLst/>
            <a:cxnLst/>
            <a:rect l="l" t="t" r="r" b="b"/>
            <a:pathLst>
              <a:path w="864233" h="829664">
                <a:moveTo>
                  <a:pt x="0" y="0"/>
                </a:moveTo>
                <a:lnTo>
                  <a:pt x="864233" y="0"/>
                </a:lnTo>
                <a:lnTo>
                  <a:pt x="864233" y="829664"/>
                </a:lnTo>
                <a:lnTo>
                  <a:pt x="0" y="8296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12014311" y="3474427"/>
            <a:ext cx="6273689" cy="2596286"/>
            <a:chOff x="0" y="0"/>
            <a:chExt cx="1652330" cy="683796"/>
          </a:xfrm>
        </p:grpSpPr>
        <p:sp>
          <p:nvSpPr>
            <p:cNvPr id="13" name="Freeform 13"/>
            <p:cNvSpPr/>
            <p:nvPr/>
          </p:nvSpPr>
          <p:spPr>
            <a:xfrm>
              <a:off x="0" y="0"/>
              <a:ext cx="1652330" cy="683796"/>
            </a:xfrm>
            <a:custGeom>
              <a:avLst/>
              <a:gdLst/>
              <a:ahLst/>
              <a:cxnLst/>
              <a:rect l="l" t="t" r="r" b="b"/>
              <a:pathLst>
                <a:path w="1652330" h="683796">
                  <a:moveTo>
                    <a:pt x="0" y="0"/>
                  </a:moveTo>
                  <a:lnTo>
                    <a:pt x="1652330" y="0"/>
                  </a:lnTo>
                  <a:lnTo>
                    <a:pt x="1652330" y="683796"/>
                  </a:lnTo>
                  <a:lnTo>
                    <a:pt x="0" y="683796"/>
                  </a:lnTo>
                  <a:close/>
                </a:path>
              </a:pathLst>
            </a:custGeom>
            <a:solidFill>
              <a:srgbClr val="C7D3FF"/>
            </a:solidFill>
          </p:spPr>
        </p:sp>
        <p:sp>
          <p:nvSpPr>
            <p:cNvPr id="14" name="TextBox 14"/>
            <p:cNvSpPr txBox="1"/>
            <p:nvPr/>
          </p:nvSpPr>
          <p:spPr>
            <a:xfrm>
              <a:off x="0" y="-57150"/>
              <a:ext cx="1652330" cy="740946"/>
            </a:xfrm>
            <a:prstGeom prst="rect">
              <a:avLst/>
            </a:prstGeom>
          </p:spPr>
          <p:txBody>
            <a:bodyPr lIns="50800" tIns="50800" rIns="50800" bIns="50800" rtlCol="0" anchor="ctr"/>
            <a:lstStyle/>
            <a:p>
              <a:pPr algn="just">
                <a:lnSpc>
                  <a:spcPts val="4199"/>
                </a:lnSpc>
              </a:pPr>
              <a:r>
                <a:rPr lang="en-US" sz="2999">
                  <a:solidFill>
                    <a:srgbClr val="000000"/>
                  </a:solidFill>
                  <a:latin typeface="Glacial Indifference"/>
                  <a:ea typeface="Glacial Indifference"/>
                  <a:cs typeface="Glacial Indifference"/>
                  <a:sym typeface="Glacial Indifference"/>
                </a:rPr>
                <a:t>👉 Transformer ces textes en données exploitables est crucial pour l’analyse qualitative et statistique.</a:t>
              </a:r>
            </a:p>
          </p:txBody>
        </p:sp>
      </p:grpSp>
      <p:sp>
        <p:nvSpPr>
          <p:cNvPr id="15" name="TextBox 15"/>
          <p:cNvSpPr txBox="1"/>
          <p:nvPr/>
        </p:nvSpPr>
        <p:spPr>
          <a:xfrm>
            <a:off x="312222" y="-133350"/>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Contexte et justification</a:t>
            </a:r>
          </a:p>
        </p:txBody>
      </p:sp>
      <p:sp>
        <p:nvSpPr>
          <p:cNvPr id="16" name="TextBox 16"/>
          <p:cNvSpPr txBox="1"/>
          <p:nvPr/>
        </p:nvSpPr>
        <p:spPr>
          <a:xfrm>
            <a:off x="9048110" y="9716135"/>
            <a:ext cx="181570" cy="431799"/>
          </a:xfrm>
          <a:prstGeom prst="rect">
            <a:avLst/>
          </a:prstGeom>
        </p:spPr>
        <p:txBody>
          <a:bodyPr lIns="0" tIns="0" rIns="0" bIns="0" rtlCol="0" anchor="t">
            <a:spAutoFit/>
          </a:bodyPr>
          <a:lstStyle/>
          <a:p>
            <a:pPr algn="ctr">
              <a:lnSpc>
                <a:spcPts val="3500"/>
              </a:lnSpc>
            </a:pPr>
            <a:r>
              <a:rPr lang="en-US" sz="2500">
                <a:solidFill>
                  <a:srgbClr val="2D3880"/>
                </a:solidFill>
                <a:latin typeface="Open Sans"/>
                <a:ea typeface="Open Sans"/>
                <a:cs typeface="Open Sans"/>
                <a:sym typeface="Open Sans"/>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2250920" cy="953572"/>
          </a:xfrm>
          <a:custGeom>
            <a:avLst/>
            <a:gdLst/>
            <a:ahLst/>
            <a:cxnLst/>
            <a:rect l="l" t="t" r="r" b="b"/>
            <a:pathLst>
              <a:path w="2250920" h="953572">
                <a:moveTo>
                  <a:pt x="0" y="953572"/>
                </a:moveTo>
                <a:lnTo>
                  <a:pt x="2250920" y="953572"/>
                </a:lnTo>
                <a:lnTo>
                  <a:pt x="2250920" y="0"/>
                </a:lnTo>
                <a:lnTo>
                  <a:pt x="0" y="0"/>
                </a:lnTo>
                <a:lnTo>
                  <a:pt x="0" y="9535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6070625" y="23731"/>
            <a:ext cx="2217375" cy="939361"/>
          </a:xfrm>
          <a:custGeom>
            <a:avLst/>
            <a:gdLst/>
            <a:ahLst/>
            <a:cxnLst/>
            <a:rect l="l" t="t" r="r" b="b"/>
            <a:pathLst>
              <a:path w="2217375" h="939361">
                <a:moveTo>
                  <a:pt x="2217375" y="939361"/>
                </a:moveTo>
                <a:lnTo>
                  <a:pt x="0" y="939361"/>
                </a:lnTo>
                <a:lnTo>
                  <a:pt x="0" y="0"/>
                </a:lnTo>
                <a:lnTo>
                  <a:pt x="2217375" y="0"/>
                </a:lnTo>
                <a:lnTo>
                  <a:pt x="2217375" y="93936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064725" y="-55381"/>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Problématique</a:t>
            </a:r>
          </a:p>
        </p:txBody>
      </p:sp>
      <p:sp>
        <p:nvSpPr>
          <p:cNvPr id="5" name="TextBox 5"/>
          <p:cNvSpPr txBox="1"/>
          <p:nvPr/>
        </p:nvSpPr>
        <p:spPr>
          <a:xfrm>
            <a:off x="0" y="2709370"/>
            <a:ext cx="7523055" cy="839049"/>
          </a:xfrm>
          <a:prstGeom prst="rect">
            <a:avLst/>
          </a:prstGeom>
        </p:spPr>
        <p:txBody>
          <a:bodyPr lIns="0" tIns="0" rIns="0" bIns="0" rtlCol="0" anchor="t">
            <a:spAutoFit/>
          </a:bodyPr>
          <a:lstStyle/>
          <a:p>
            <a:pPr algn="ctr">
              <a:lnSpc>
                <a:spcPts val="6738"/>
              </a:lnSpc>
            </a:pPr>
            <a:r>
              <a:rPr lang="en-US" sz="5183" dirty="0">
                <a:solidFill>
                  <a:schemeClr val="tx2"/>
                </a:solidFill>
                <a:latin typeface="Glacial Indifference"/>
                <a:ea typeface="Glacial Indifference"/>
                <a:cs typeface="Glacial Indifference"/>
                <a:sym typeface="Glacial Indifference"/>
              </a:rPr>
              <a:t>Question centrale</a:t>
            </a:r>
          </a:p>
        </p:txBody>
      </p:sp>
      <p:grpSp>
        <p:nvGrpSpPr>
          <p:cNvPr id="6" name="Group 6"/>
          <p:cNvGrpSpPr/>
          <p:nvPr/>
        </p:nvGrpSpPr>
        <p:grpSpPr>
          <a:xfrm>
            <a:off x="1963504" y="5339119"/>
            <a:ext cx="12297371" cy="3249331"/>
            <a:chOff x="0" y="0"/>
            <a:chExt cx="3726476" cy="984646"/>
          </a:xfrm>
        </p:grpSpPr>
        <p:sp>
          <p:nvSpPr>
            <p:cNvPr id="7" name="Freeform 7"/>
            <p:cNvSpPr/>
            <p:nvPr/>
          </p:nvSpPr>
          <p:spPr>
            <a:xfrm>
              <a:off x="-3810" y="1270"/>
              <a:ext cx="3731556" cy="983376"/>
            </a:xfrm>
            <a:custGeom>
              <a:avLst/>
              <a:gdLst/>
              <a:ahLst/>
              <a:cxnLst/>
              <a:rect l="l" t="t" r="r" b="b"/>
              <a:pathLst>
                <a:path w="3731556" h="983376">
                  <a:moveTo>
                    <a:pt x="3727746" y="821101"/>
                  </a:moveTo>
                  <a:cubicBezTo>
                    <a:pt x="3727746" y="780636"/>
                    <a:pt x="3731556" y="739485"/>
                    <a:pt x="3725206" y="699020"/>
                  </a:cubicBezTo>
                  <a:cubicBezTo>
                    <a:pt x="3717586" y="672272"/>
                    <a:pt x="3706156" y="144856"/>
                    <a:pt x="3706156" y="118108"/>
                  </a:cubicBezTo>
                  <a:cubicBezTo>
                    <a:pt x="3703616" y="99590"/>
                    <a:pt x="3702346" y="80386"/>
                    <a:pt x="3699806" y="54610"/>
                  </a:cubicBezTo>
                  <a:cubicBezTo>
                    <a:pt x="3699806" y="44450"/>
                    <a:pt x="3698536" y="34290"/>
                    <a:pt x="3697266" y="21590"/>
                  </a:cubicBezTo>
                  <a:cubicBezTo>
                    <a:pt x="3687106" y="19050"/>
                    <a:pt x="3678216" y="17780"/>
                    <a:pt x="3668056" y="16510"/>
                  </a:cubicBezTo>
                  <a:cubicBezTo>
                    <a:pt x="3653470" y="15240"/>
                    <a:pt x="3636202" y="16510"/>
                    <a:pt x="3621812" y="16510"/>
                  </a:cubicBezTo>
                  <a:cubicBezTo>
                    <a:pt x="3549862" y="13970"/>
                    <a:pt x="3477912" y="8890"/>
                    <a:pt x="3405962" y="7620"/>
                  </a:cubicBezTo>
                  <a:cubicBezTo>
                    <a:pt x="3270697" y="5080"/>
                    <a:pt x="3132553" y="3810"/>
                    <a:pt x="2997287" y="2540"/>
                  </a:cubicBezTo>
                  <a:cubicBezTo>
                    <a:pt x="2948361" y="2540"/>
                    <a:pt x="2896557" y="0"/>
                    <a:pt x="2847631" y="0"/>
                  </a:cubicBezTo>
                  <a:cubicBezTo>
                    <a:pt x="2729633" y="0"/>
                    <a:pt x="2614513" y="1270"/>
                    <a:pt x="2496515" y="1270"/>
                  </a:cubicBezTo>
                  <a:cubicBezTo>
                    <a:pt x="2427443" y="1270"/>
                    <a:pt x="2358371" y="3810"/>
                    <a:pt x="2286421" y="3810"/>
                  </a:cubicBezTo>
                  <a:cubicBezTo>
                    <a:pt x="2214471" y="5080"/>
                    <a:pt x="910738" y="7620"/>
                    <a:pt x="838788" y="7620"/>
                  </a:cubicBezTo>
                  <a:cubicBezTo>
                    <a:pt x="781228" y="7620"/>
                    <a:pt x="723668" y="6350"/>
                    <a:pt x="666108" y="7620"/>
                  </a:cubicBezTo>
                  <a:cubicBezTo>
                    <a:pt x="614305" y="8890"/>
                    <a:pt x="559623" y="11430"/>
                    <a:pt x="507819" y="12700"/>
                  </a:cubicBezTo>
                  <a:cubicBezTo>
                    <a:pt x="453137" y="15240"/>
                    <a:pt x="398455" y="16510"/>
                    <a:pt x="346651" y="19050"/>
                  </a:cubicBezTo>
                  <a:cubicBezTo>
                    <a:pt x="268945" y="21590"/>
                    <a:pt x="188361" y="24130"/>
                    <a:pt x="110655" y="27940"/>
                  </a:cubicBezTo>
                  <a:cubicBezTo>
                    <a:pt x="64607" y="30480"/>
                    <a:pt x="38100" y="34290"/>
                    <a:pt x="16510" y="36830"/>
                  </a:cubicBezTo>
                  <a:cubicBezTo>
                    <a:pt x="16510" y="38100"/>
                    <a:pt x="13970" y="40640"/>
                    <a:pt x="13970" y="43180"/>
                  </a:cubicBezTo>
                  <a:cubicBezTo>
                    <a:pt x="12700" y="70784"/>
                    <a:pt x="10160" y="86559"/>
                    <a:pt x="8890" y="101648"/>
                  </a:cubicBezTo>
                  <a:cubicBezTo>
                    <a:pt x="7620" y="110564"/>
                    <a:pt x="8890" y="120165"/>
                    <a:pt x="7620" y="129081"/>
                  </a:cubicBezTo>
                  <a:cubicBezTo>
                    <a:pt x="0" y="174347"/>
                    <a:pt x="5080" y="734684"/>
                    <a:pt x="7620" y="780636"/>
                  </a:cubicBezTo>
                  <a:cubicBezTo>
                    <a:pt x="6350" y="816985"/>
                    <a:pt x="11430" y="852649"/>
                    <a:pt x="11430" y="888999"/>
                  </a:cubicBezTo>
                  <a:cubicBezTo>
                    <a:pt x="11430" y="906146"/>
                    <a:pt x="15240" y="923978"/>
                    <a:pt x="7620" y="952896"/>
                  </a:cubicBezTo>
                  <a:cubicBezTo>
                    <a:pt x="5080" y="961786"/>
                    <a:pt x="10160" y="968136"/>
                    <a:pt x="19050" y="969406"/>
                  </a:cubicBezTo>
                  <a:cubicBezTo>
                    <a:pt x="29210" y="970676"/>
                    <a:pt x="38100" y="970676"/>
                    <a:pt x="48260" y="970676"/>
                  </a:cubicBezTo>
                  <a:cubicBezTo>
                    <a:pt x="133679" y="971946"/>
                    <a:pt x="225775" y="971946"/>
                    <a:pt x="320749" y="973216"/>
                  </a:cubicBezTo>
                  <a:cubicBezTo>
                    <a:pt x="372553" y="974486"/>
                    <a:pt x="424357" y="975756"/>
                    <a:pt x="473283" y="977026"/>
                  </a:cubicBezTo>
                  <a:cubicBezTo>
                    <a:pt x="559623" y="978296"/>
                    <a:pt x="643084" y="978296"/>
                    <a:pt x="729424" y="979566"/>
                  </a:cubicBezTo>
                  <a:cubicBezTo>
                    <a:pt x="763960" y="979566"/>
                    <a:pt x="795618" y="979566"/>
                    <a:pt x="830154" y="978296"/>
                  </a:cubicBezTo>
                  <a:cubicBezTo>
                    <a:pt x="844544" y="978296"/>
                    <a:pt x="861812" y="977026"/>
                    <a:pt x="876202" y="977026"/>
                  </a:cubicBezTo>
                  <a:cubicBezTo>
                    <a:pt x="933762" y="978296"/>
                    <a:pt x="2084961" y="969406"/>
                    <a:pt x="2142521" y="970676"/>
                  </a:cubicBezTo>
                  <a:cubicBezTo>
                    <a:pt x="2223105" y="971946"/>
                    <a:pt x="2444711" y="971946"/>
                    <a:pt x="2525295" y="971946"/>
                  </a:cubicBezTo>
                  <a:cubicBezTo>
                    <a:pt x="2556953" y="971946"/>
                    <a:pt x="2585733" y="970676"/>
                    <a:pt x="2617391" y="970676"/>
                  </a:cubicBezTo>
                  <a:cubicBezTo>
                    <a:pt x="2669195" y="971946"/>
                    <a:pt x="2720999" y="973216"/>
                    <a:pt x="2772803" y="974486"/>
                  </a:cubicBezTo>
                  <a:cubicBezTo>
                    <a:pt x="2885045" y="977026"/>
                    <a:pt x="2994408" y="974486"/>
                    <a:pt x="3106650" y="978296"/>
                  </a:cubicBezTo>
                  <a:cubicBezTo>
                    <a:pt x="3293720" y="983376"/>
                    <a:pt x="3483668" y="977026"/>
                    <a:pt x="3668056" y="982106"/>
                  </a:cubicBezTo>
                  <a:cubicBezTo>
                    <a:pt x="3688376" y="983376"/>
                    <a:pt x="3708696" y="982106"/>
                    <a:pt x="3731556" y="982106"/>
                  </a:cubicBezTo>
                  <a:cubicBezTo>
                    <a:pt x="3731556" y="957976"/>
                    <a:pt x="3731556" y="945276"/>
                    <a:pt x="3731556" y="924663"/>
                  </a:cubicBezTo>
                  <a:cubicBezTo>
                    <a:pt x="3730286" y="889685"/>
                    <a:pt x="3727746" y="856765"/>
                    <a:pt x="3727746" y="821101"/>
                  </a:cubicBezTo>
                  <a:close/>
                </a:path>
              </a:pathLst>
            </a:custGeom>
            <a:solidFill>
              <a:srgbClr val="F7F7F7"/>
            </a:solidFill>
          </p:spPr>
        </p:sp>
      </p:grpSp>
      <p:sp>
        <p:nvSpPr>
          <p:cNvPr id="8" name="TextBox 8"/>
          <p:cNvSpPr txBox="1"/>
          <p:nvPr/>
        </p:nvSpPr>
        <p:spPr>
          <a:xfrm>
            <a:off x="2250920" y="5543896"/>
            <a:ext cx="11628195" cy="2886563"/>
          </a:xfrm>
          <a:prstGeom prst="rect">
            <a:avLst/>
          </a:prstGeom>
        </p:spPr>
        <p:txBody>
          <a:bodyPr lIns="0" tIns="0" rIns="0" bIns="0" rtlCol="0" anchor="t">
            <a:spAutoFit/>
          </a:bodyPr>
          <a:lstStyle/>
          <a:p>
            <a:pPr algn="just">
              <a:lnSpc>
                <a:spcPts val="5849"/>
              </a:lnSpc>
            </a:pPr>
            <a:r>
              <a:rPr lang="en-US" sz="3502" dirty="0">
                <a:solidFill>
                  <a:srgbClr val="000000"/>
                </a:solidFill>
                <a:latin typeface="Glacial Indifference"/>
                <a:ea typeface="Glacial Indifference"/>
                <a:cs typeface="Glacial Indifference"/>
                <a:sym typeface="Glacial Indifference"/>
              </a:rPr>
              <a:t>Comment transformer des </a:t>
            </a:r>
            <a:r>
              <a:rPr lang="en-US" sz="3502" dirty="0" err="1">
                <a:solidFill>
                  <a:srgbClr val="000000"/>
                </a:solidFill>
                <a:latin typeface="Glacial Indifference"/>
                <a:ea typeface="Glacial Indifference"/>
                <a:cs typeface="Glacial Indifference"/>
                <a:sym typeface="Glacial Indifference"/>
              </a:rPr>
              <a:t>données</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textuelles</a:t>
            </a:r>
            <a:r>
              <a:rPr lang="en-US" sz="3502" dirty="0">
                <a:solidFill>
                  <a:srgbClr val="000000"/>
                </a:solidFill>
                <a:latin typeface="Glacial Indifference"/>
                <a:ea typeface="Glacial Indifference"/>
                <a:cs typeface="Glacial Indifference"/>
                <a:sym typeface="Glacial Indifference"/>
              </a:rPr>
              <a:t> brutes, non </a:t>
            </a:r>
            <a:r>
              <a:rPr lang="en-US" sz="3502" dirty="0" err="1">
                <a:solidFill>
                  <a:srgbClr val="000000"/>
                </a:solidFill>
                <a:latin typeface="Glacial Indifference"/>
                <a:ea typeface="Glacial Indifference"/>
                <a:cs typeface="Glacial Indifference"/>
                <a:sym typeface="Glacial Indifference"/>
              </a:rPr>
              <a:t>structurées</a:t>
            </a:r>
            <a:r>
              <a:rPr lang="en-US" sz="3502" dirty="0">
                <a:solidFill>
                  <a:srgbClr val="000000"/>
                </a:solidFill>
                <a:latin typeface="Glacial Indifference"/>
                <a:ea typeface="Glacial Indifference"/>
                <a:cs typeface="Glacial Indifference"/>
                <a:sym typeface="Glacial Indifference"/>
              </a:rPr>
              <a:t> et </a:t>
            </a:r>
            <a:r>
              <a:rPr lang="en-US" sz="3502" dirty="0" err="1">
                <a:solidFill>
                  <a:srgbClr val="000000"/>
                </a:solidFill>
                <a:latin typeface="Glacial Indifference"/>
                <a:ea typeface="Glacial Indifference"/>
                <a:cs typeface="Glacial Indifference"/>
                <a:sym typeface="Glacial Indifference"/>
              </a:rPr>
              <a:t>hétérogènes</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comme</a:t>
            </a:r>
            <a:r>
              <a:rPr lang="en-US" sz="3502" dirty="0">
                <a:solidFill>
                  <a:srgbClr val="000000"/>
                </a:solidFill>
                <a:latin typeface="Glacial Indifference"/>
                <a:ea typeface="Glacial Indifference"/>
                <a:cs typeface="Glacial Indifference"/>
                <a:sym typeface="Glacial Indifference"/>
              </a:rPr>
              <a:t> des logs, tweets </a:t>
            </a:r>
            <a:r>
              <a:rPr lang="en-US" sz="3502" dirty="0" err="1">
                <a:solidFill>
                  <a:srgbClr val="000000"/>
                </a:solidFill>
                <a:latin typeface="Glacial Indifference"/>
                <a:ea typeface="Glacial Indifference"/>
                <a:cs typeface="Glacial Indifference"/>
                <a:sym typeface="Glacial Indifference"/>
              </a:rPr>
              <a:t>ou</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réponses</a:t>
            </a:r>
            <a:r>
              <a:rPr lang="en-US" sz="3502" dirty="0">
                <a:solidFill>
                  <a:srgbClr val="000000"/>
                </a:solidFill>
                <a:latin typeface="Glacial Indifference"/>
                <a:ea typeface="Glacial Indifference"/>
                <a:cs typeface="Glacial Indifference"/>
                <a:sym typeface="Glacial Indifference"/>
              </a:rPr>
              <a:t> ouvertes) </a:t>
            </a:r>
            <a:r>
              <a:rPr lang="en-US" sz="3502" dirty="0" err="1">
                <a:solidFill>
                  <a:srgbClr val="000000"/>
                </a:solidFill>
                <a:latin typeface="Glacial Indifference"/>
                <a:ea typeface="Glacial Indifference"/>
                <a:cs typeface="Glacial Indifference"/>
                <a:sym typeface="Glacial Indifference"/>
              </a:rPr>
              <a:t>en</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informations</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exploitables</a:t>
            </a:r>
            <a:r>
              <a:rPr lang="en-US" sz="3502" dirty="0">
                <a:solidFill>
                  <a:srgbClr val="000000"/>
                </a:solidFill>
                <a:latin typeface="Glacial Indifference"/>
                <a:ea typeface="Glacial Indifference"/>
                <a:cs typeface="Glacial Indifference"/>
                <a:sym typeface="Glacial Indifference"/>
              </a:rPr>
              <a:t> pour </a:t>
            </a:r>
            <a:r>
              <a:rPr lang="en-US" sz="3502" dirty="0" err="1">
                <a:solidFill>
                  <a:srgbClr val="000000"/>
                </a:solidFill>
                <a:latin typeface="Glacial Indifference"/>
                <a:ea typeface="Glacial Indifference"/>
                <a:cs typeface="Glacial Indifference"/>
                <a:sym typeface="Glacial Indifference"/>
              </a:rPr>
              <a:t>l’analyse</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statistique</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thématique</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ou</a:t>
            </a:r>
            <a:r>
              <a:rPr lang="en-US" sz="3502" dirty="0">
                <a:solidFill>
                  <a:srgbClr val="000000"/>
                </a:solidFill>
                <a:latin typeface="Glacial Indifference"/>
                <a:ea typeface="Glacial Indifference"/>
                <a:cs typeface="Glacial Indifference"/>
                <a:sym typeface="Glacial Indifference"/>
              </a:rPr>
              <a:t> </a:t>
            </a:r>
            <a:r>
              <a:rPr lang="en-US" sz="3502" dirty="0" err="1">
                <a:solidFill>
                  <a:srgbClr val="000000"/>
                </a:solidFill>
                <a:latin typeface="Glacial Indifference"/>
                <a:ea typeface="Glacial Indifference"/>
                <a:cs typeface="Glacial Indifference"/>
                <a:sym typeface="Glacial Indifference"/>
              </a:rPr>
              <a:t>automatique</a:t>
            </a:r>
            <a:r>
              <a:rPr lang="en-US" sz="3502" dirty="0">
                <a:solidFill>
                  <a:srgbClr val="000000"/>
                </a:solidFill>
                <a:latin typeface="Glacial Indifference"/>
                <a:ea typeface="Glacial Indifference"/>
                <a:cs typeface="Glacial Indifference"/>
                <a:sym typeface="Glacial Indifference"/>
              </a:rPr>
              <a:t> ?</a:t>
            </a:r>
          </a:p>
        </p:txBody>
      </p:sp>
      <p:sp>
        <p:nvSpPr>
          <p:cNvPr id="9" name="TextBox 9"/>
          <p:cNvSpPr txBox="1"/>
          <p:nvPr/>
        </p:nvSpPr>
        <p:spPr>
          <a:xfrm>
            <a:off x="8613291" y="9769427"/>
            <a:ext cx="192088"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14137" y="3610976"/>
            <a:ext cx="8096500" cy="1861453"/>
            <a:chOff x="0" y="0"/>
            <a:chExt cx="2132412" cy="490259"/>
          </a:xfrm>
        </p:grpSpPr>
        <p:sp>
          <p:nvSpPr>
            <p:cNvPr id="3" name="Freeform 3"/>
            <p:cNvSpPr/>
            <p:nvPr/>
          </p:nvSpPr>
          <p:spPr>
            <a:xfrm>
              <a:off x="0" y="0"/>
              <a:ext cx="2132412" cy="490259"/>
            </a:xfrm>
            <a:custGeom>
              <a:avLst/>
              <a:gdLst/>
              <a:ahLst/>
              <a:cxnLst/>
              <a:rect l="l" t="t" r="r" b="b"/>
              <a:pathLst>
                <a:path w="2132412" h="490259">
                  <a:moveTo>
                    <a:pt x="0" y="0"/>
                  </a:moveTo>
                  <a:lnTo>
                    <a:pt x="2132412" y="0"/>
                  </a:lnTo>
                  <a:lnTo>
                    <a:pt x="2132412" y="490259"/>
                  </a:lnTo>
                  <a:lnTo>
                    <a:pt x="0" y="490259"/>
                  </a:lnTo>
                  <a:close/>
                </a:path>
              </a:pathLst>
            </a:custGeom>
            <a:solidFill>
              <a:srgbClr val="C7D3FF"/>
            </a:solidFill>
          </p:spPr>
        </p:sp>
        <p:sp>
          <p:nvSpPr>
            <p:cNvPr id="4" name="TextBox 4"/>
            <p:cNvSpPr txBox="1"/>
            <p:nvPr/>
          </p:nvSpPr>
          <p:spPr>
            <a:xfrm>
              <a:off x="0" y="-57150"/>
              <a:ext cx="2132412" cy="54740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62800" y="7396847"/>
            <a:ext cx="8096500" cy="1861453"/>
            <a:chOff x="0" y="0"/>
            <a:chExt cx="2132412" cy="490259"/>
          </a:xfrm>
        </p:grpSpPr>
        <p:sp>
          <p:nvSpPr>
            <p:cNvPr id="6" name="Freeform 6"/>
            <p:cNvSpPr/>
            <p:nvPr/>
          </p:nvSpPr>
          <p:spPr>
            <a:xfrm>
              <a:off x="0" y="0"/>
              <a:ext cx="2132412" cy="490259"/>
            </a:xfrm>
            <a:custGeom>
              <a:avLst/>
              <a:gdLst/>
              <a:ahLst/>
              <a:cxnLst/>
              <a:rect l="l" t="t" r="r" b="b"/>
              <a:pathLst>
                <a:path w="2132412" h="490259">
                  <a:moveTo>
                    <a:pt x="0" y="0"/>
                  </a:moveTo>
                  <a:lnTo>
                    <a:pt x="2132412" y="0"/>
                  </a:lnTo>
                  <a:lnTo>
                    <a:pt x="2132412" y="490259"/>
                  </a:lnTo>
                  <a:lnTo>
                    <a:pt x="0" y="490259"/>
                  </a:lnTo>
                  <a:close/>
                </a:path>
              </a:pathLst>
            </a:custGeom>
            <a:solidFill>
              <a:srgbClr val="CBCBEB"/>
            </a:solidFill>
          </p:spPr>
        </p:sp>
        <p:sp>
          <p:nvSpPr>
            <p:cNvPr id="7" name="TextBox 7"/>
            <p:cNvSpPr txBox="1"/>
            <p:nvPr/>
          </p:nvSpPr>
          <p:spPr>
            <a:xfrm>
              <a:off x="0" y="-57150"/>
              <a:ext cx="2132412" cy="547409"/>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62800" y="5535394"/>
            <a:ext cx="8096500" cy="1861453"/>
            <a:chOff x="0" y="0"/>
            <a:chExt cx="2132412" cy="490259"/>
          </a:xfrm>
        </p:grpSpPr>
        <p:sp>
          <p:nvSpPr>
            <p:cNvPr id="9" name="Freeform 9"/>
            <p:cNvSpPr/>
            <p:nvPr/>
          </p:nvSpPr>
          <p:spPr>
            <a:xfrm>
              <a:off x="0" y="0"/>
              <a:ext cx="2132412" cy="490259"/>
            </a:xfrm>
            <a:custGeom>
              <a:avLst/>
              <a:gdLst/>
              <a:ahLst/>
              <a:cxnLst/>
              <a:rect l="l" t="t" r="r" b="b"/>
              <a:pathLst>
                <a:path w="2132412" h="490259">
                  <a:moveTo>
                    <a:pt x="0" y="0"/>
                  </a:moveTo>
                  <a:lnTo>
                    <a:pt x="2132412" y="0"/>
                  </a:lnTo>
                  <a:lnTo>
                    <a:pt x="2132412" y="490259"/>
                  </a:lnTo>
                  <a:lnTo>
                    <a:pt x="0" y="490259"/>
                  </a:lnTo>
                  <a:close/>
                </a:path>
              </a:pathLst>
            </a:custGeom>
            <a:solidFill>
              <a:srgbClr val="F7F7F7"/>
            </a:solidFill>
          </p:spPr>
        </p:sp>
        <p:sp>
          <p:nvSpPr>
            <p:cNvPr id="10" name="TextBox 10"/>
            <p:cNvSpPr txBox="1"/>
            <p:nvPr/>
          </p:nvSpPr>
          <p:spPr>
            <a:xfrm>
              <a:off x="0" y="-57150"/>
              <a:ext cx="2132412" cy="547409"/>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470887" y="3713738"/>
            <a:ext cx="7800407" cy="5771060"/>
            <a:chOff x="0" y="0"/>
            <a:chExt cx="2363760" cy="1748806"/>
          </a:xfrm>
        </p:grpSpPr>
        <p:sp>
          <p:nvSpPr>
            <p:cNvPr id="14" name="Freeform 14"/>
            <p:cNvSpPr/>
            <p:nvPr/>
          </p:nvSpPr>
          <p:spPr>
            <a:xfrm>
              <a:off x="-3810" y="1270"/>
              <a:ext cx="2368840" cy="1747536"/>
            </a:xfrm>
            <a:custGeom>
              <a:avLst/>
              <a:gdLst/>
              <a:ahLst/>
              <a:cxnLst/>
              <a:rect l="l" t="t" r="r" b="b"/>
              <a:pathLst>
                <a:path w="2368840" h="1747536">
                  <a:moveTo>
                    <a:pt x="2365030" y="1490554"/>
                  </a:moveTo>
                  <a:cubicBezTo>
                    <a:pt x="2365030" y="1414004"/>
                    <a:pt x="2368840" y="1336157"/>
                    <a:pt x="2362490" y="1259607"/>
                  </a:cubicBezTo>
                  <a:cubicBezTo>
                    <a:pt x="2354870" y="1209006"/>
                    <a:pt x="2343440" y="211261"/>
                    <a:pt x="2343440" y="160660"/>
                  </a:cubicBezTo>
                  <a:cubicBezTo>
                    <a:pt x="2340900" y="125629"/>
                    <a:pt x="2339630" y="89300"/>
                    <a:pt x="2337090" y="54610"/>
                  </a:cubicBezTo>
                  <a:cubicBezTo>
                    <a:pt x="2337090" y="44450"/>
                    <a:pt x="2335820" y="34290"/>
                    <a:pt x="2334550" y="21590"/>
                  </a:cubicBezTo>
                  <a:cubicBezTo>
                    <a:pt x="2324390" y="19050"/>
                    <a:pt x="2315500" y="17780"/>
                    <a:pt x="2305340" y="16510"/>
                  </a:cubicBezTo>
                  <a:cubicBezTo>
                    <a:pt x="2295457" y="15240"/>
                    <a:pt x="2284703" y="16510"/>
                    <a:pt x="2275741" y="16510"/>
                  </a:cubicBezTo>
                  <a:cubicBezTo>
                    <a:pt x="2230933" y="13970"/>
                    <a:pt x="2186125" y="8890"/>
                    <a:pt x="2141317" y="7620"/>
                  </a:cubicBezTo>
                  <a:cubicBezTo>
                    <a:pt x="2057078" y="5080"/>
                    <a:pt x="1971046" y="3810"/>
                    <a:pt x="1886807" y="2540"/>
                  </a:cubicBezTo>
                  <a:cubicBezTo>
                    <a:pt x="1856338" y="2540"/>
                    <a:pt x="1824076" y="0"/>
                    <a:pt x="1793606" y="0"/>
                  </a:cubicBezTo>
                  <a:cubicBezTo>
                    <a:pt x="1720121" y="0"/>
                    <a:pt x="1648428" y="1270"/>
                    <a:pt x="1574943" y="1270"/>
                  </a:cubicBezTo>
                  <a:cubicBezTo>
                    <a:pt x="1531927" y="1270"/>
                    <a:pt x="1488911" y="3810"/>
                    <a:pt x="1444103" y="3810"/>
                  </a:cubicBezTo>
                  <a:cubicBezTo>
                    <a:pt x="1399295" y="5080"/>
                    <a:pt x="587373" y="7620"/>
                    <a:pt x="542565" y="7620"/>
                  </a:cubicBezTo>
                  <a:cubicBezTo>
                    <a:pt x="506718" y="7620"/>
                    <a:pt x="470872" y="6350"/>
                    <a:pt x="435025" y="7620"/>
                  </a:cubicBezTo>
                  <a:cubicBezTo>
                    <a:pt x="402763" y="8890"/>
                    <a:pt x="368709" y="11430"/>
                    <a:pt x="336447" y="12700"/>
                  </a:cubicBezTo>
                  <a:cubicBezTo>
                    <a:pt x="302393" y="15240"/>
                    <a:pt x="268339" y="16510"/>
                    <a:pt x="236077" y="19050"/>
                  </a:cubicBezTo>
                  <a:cubicBezTo>
                    <a:pt x="187685" y="21590"/>
                    <a:pt x="137500" y="24130"/>
                    <a:pt x="89107" y="27940"/>
                  </a:cubicBezTo>
                  <a:cubicBezTo>
                    <a:pt x="60430" y="30480"/>
                    <a:pt x="38100" y="34290"/>
                    <a:pt x="16510" y="36830"/>
                  </a:cubicBezTo>
                  <a:cubicBezTo>
                    <a:pt x="16510" y="38100"/>
                    <a:pt x="13970" y="40640"/>
                    <a:pt x="13970" y="43180"/>
                  </a:cubicBezTo>
                  <a:cubicBezTo>
                    <a:pt x="12700" y="71136"/>
                    <a:pt x="10160" y="100977"/>
                    <a:pt x="8890" y="129521"/>
                  </a:cubicBezTo>
                  <a:cubicBezTo>
                    <a:pt x="7620" y="146388"/>
                    <a:pt x="8890" y="164553"/>
                    <a:pt x="7620" y="181420"/>
                  </a:cubicBezTo>
                  <a:cubicBezTo>
                    <a:pt x="0" y="267052"/>
                    <a:pt x="5080" y="1327075"/>
                    <a:pt x="7620" y="1414004"/>
                  </a:cubicBezTo>
                  <a:cubicBezTo>
                    <a:pt x="6350" y="1482769"/>
                    <a:pt x="11430" y="1550237"/>
                    <a:pt x="11430" y="1619003"/>
                  </a:cubicBezTo>
                  <a:cubicBezTo>
                    <a:pt x="11430" y="1651439"/>
                    <a:pt x="15240" y="1685173"/>
                    <a:pt x="7620" y="1717056"/>
                  </a:cubicBezTo>
                  <a:cubicBezTo>
                    <a:pt x="5080" y="1725946"/>
                    <a:pt x="10160" y="1732296"/>
                    <a:pt x="19050" y="1733566"/>
                  </a:cubicBezTo>
                  <a:cubicBezTo>
                    <a:pt x="29210" y="1734836"/>
                    <a:pt x="38100" y="1734836"/>
                    <a:pt x="48260" y="1734836"/>
                  </a:cubicBezTo>
                  <a:cubicBezTo>
                    <a:pt x="103445" y="1736106"/>
                    <a:pt x="160800" y="1736106"/>
                    <a:pt x="219946" y="1737376"/>
                  </a:cubicBezTo>
                  <a:cubicBezTo>
                    <a:pt x="252208" y="1738646"/>
                    <a:pt x="284470" y="1739916"/>
                    <a:pt x="314940" y="1741186"/>
                  </a:cubicBezTo>
                  <a:cubicBezTo>
                    <a:pt x="368709" y="1742456"/>
                    <a:pt x="420687" y="1742456"/>
                    <a:pt x="474456" y="1743726"/>
                  </a:cubicBezTo>
                  <a:cubicBezTo>
                    <a:pt x="495964" y="1743726"/>
                    <a:pt x="515680" y="1743726"/>
                    <a:pt x="537188" y="1742456"/>
                  </a:cubicBezTo>
                  <a:cubicBezTo>
                    <a:pt x="546149" y="1742456"/>
                    <a:pt x="556903" y="1741186"/>
                    <a:pt x="565865" y="1741186"/>
                  </a:cubicBezTo>
                  <a:cubicBezTo>
                    <a:pt x="601711" y="1742456"/>
                    <a:pt x="1318641" y="1733566"/>
                    <a:pt x="1354487" y="1734836"/>
                  </a:cubicBezTo>
                  <a:cubicBezTo>
                    <a:pt x="1404672" y="1736106"/>
                    <a:pt x="1542681" y="1736106"/>
                    <a:pt x="1592866" y="1736106"/>
                  </a:cubicBezTo>
                  <a:cubicBezTo>
                    <a:pt x="1612582" y="1736106"/>
                    <a:pt x="1630505" y="1734836"/>
                    <a:pt x="1650220" y="1734836"/>
                  </a:cubicBezTo>
                  <a:cubicBezTo>
                    <a:pt x="1682482" y="1736106"/>
                    <a:pt x="1714744" y="1737376"/>
                    <a:pt x="1747006" y="1738646"/>
                  </a:cubicBezTo>
                  <a:cubicBezTo>
                    <a:pt x="1816907" y="1741186"/>
                    <a:pt x="1885015" y="1738646"/>
                    <a:pt x="1954915" y="1742456"/>
                  </a:cubicBezTo>
                  <a:cubicBezTo>
                    <a:pt x="2071416" y="1747536"/>
                    <a:pt x="2189710" y="1741186"/>
                    <a:pt x="2305340" y="1746266"/>
                  </a:cubicBezTo>
                  <a:cubicBezTo>
                    <a:pt x="2325660" y="1747536"/>
                    <a:pt x="2345980" y="1746266"/>
                    <a:pt x="2368840" y="1746266"/>
                  </a:cubicBezTo>
                  <a:cubicBezTo>
                    <a:pt x="2368840" y="1722136"/>
                    <a:pt x="2368840" y="1709436"/>
                    <a:pt x="2368840" y="1686470"/>
                  </a:cubicBezTo>
                  <a:cubicBezTo>
                    <a:pt x="2367570" y="1620300"/>
                    <a:pt x="2365030" y="1558022"/>
                    <a:pt x="2365030" y="1490554"/>
                  </a:cubicBezTo>
                  <a:close/>
                </a:path>
              </a:pathLst>
            </a:custGeom>
            <a:solidFill>
              <a:srgbClr val="F7F7F7"/>
            </a:solidFill>
          </p:spPr>
        </p:sp>
      </p:grpSp>
      <p:sp>
        <p:nvSpPr>
          <p:cNvPr id="15" name="Freeform 15"/>
          <p:cNvSpPr/>
          <p:nvPr/>
        </p:nvSpPr>
        <p:spPr>
          <a:xfrm>
            <a:off x="3349096" y="23731"/>
            <a:ext cx="2043988" cy="2096578"/>
          </a:xfrm>
          <a:custGeom>
            <a:avLst/>
            <a:gdLst/>
            <a:ahLst/>
            <a:cxnLst/>
            <a:rect l="l" t="t" r="r" b="b"/>
            <a:pathLst>
              <a:path w="2043988" h="2096578">
                <a:moveTo>
                  <a:pt x="0" y="0"/>
                </a:moveTo>
                <a:lnTo>
                  <a:pt x="2043989" y="0"/>
                </a:lnTo>
                <a:lnTo>
                  <a:pt x="2043989" y="2096578"/>
                </a:lnTo>
                <a:lnTo>
                  <a:pt x="0" y="20965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064725" y="199977"/>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Objectifs</a:t>
            </a:r>
          </a:p>
        </p:txBody>
      </p:sp>
      <p:sp>
        <p:nvSpPr>
          <p:cNvPr id="17" name="TextBox 17"/>
          <p:cNvSpPr txBox="1"/>
          <p:nvPr/>
        </p:nvSpPr>
        <p:spPr>
          <a:xfrm>
            <a:off x="9144000" y="3867433"/>
            <a:ext cx="7804434" cy="1417320"/>
          </a:xfrm>
          <a:prstGeom prst="rect">
            <a:avLst/>
          </a:prstGeom>
        </p:spPr>
        <p:txBody>
          <a:bodyPr lIns="0" tIns="0" rIns="0" bIns="0" rtlCol="0" anchor="t">
            <a:spAutoFit/>
          </a:bodyPr>
          <a:lstStyle/>
          <a:p>
            <a:pPr marL="0" lvl="0" indent="0" algn="ctr">
              <a:lnSpc>
                <a:spcPts val="3779"/>
              </a:lnSpc>
              <a:spcBef>
                <a:spcPct val="0"/>
              </a:spcBef>
            </a:pPr>
            <a:r>
              <a:rPr lang="en-US" sz="2699" b="1">
                <a:solidFill>
                  <a:srgbClr val="2D3880"/>
                </a:solidFill>
                <a:latin typeface="Glacial Indifference Bold"/>
                <a:ea typeface="Glacial Indifference Bold"/>
                <a:cs typeface="Glacial Indifference Bold"/>
                <a:sym typeface="Glacial Indifference Bold"/>
              </a:rPr>
              <a:t>Expliquer les étapes clés du traitement de texte : nettoyage, tokenisation, lemmatisation, vectorisation</a:t>
            </a:r>
          </a:p>
        </p:txBody>
      </p:sp>
      <p:sp>
        <p:nvSpPr>
          <p:cNvPr id="18" name="TextBox 18"/>
          <p:cNvSpPr txBox="1"/>
          <p:nvPr/>
        </p:nvSpPr>
        <p:spPr>
          <a:xfrm>
            <a:off x="9406203" y="7920722"/>
            <a:ext cx="7512367" cy="422275"/>
          </a:xfrm>
          <a:prstGeom prst="rect">
            <a:avLst/>
          </a:prstGeom>
        </p:spPr>
        <p:txBody>
          <a:bodyPr lIns="0" tIns="0" rIns="0" bIns="0" rtlCol="0" anchor="t">
            <a:spAutoFit/>
          </a:bodyPr>
          <a:lstStyle/>
          <a:p>
            <a:pPr marL="0" lvl="0" indent="0" algn="ctr">
              <a:lnSpc>
                <a:spcPts val="3499"/>
              </a:lnSpc>
              <a:spcBef>
                <a:spcPct val="0"/>
              </a:spcBef>
            </a:pPr>
            <a:r>
              <a:rPr lang="en-US" sz="2499" b="1">
                <a:solidFill>
                  <a:srgbClr val="2D3880"/>
                </a:solidFill>
                <a:latin typeface="Glacial Indifference Bold"/>
                <a:ea typeface="Glacial Indifference Bold"/>
                <a:cs typeface="Glacial Indifference Bold"/>
                <a:sym typeface="Glacial Indifference Bold"/>
              </a:rPr>
              <a:t>Identifier les limites des approches traditionnelles.</a:t>
            </a:r>
          </a:p>
        </p:txBody>
      </p:sp>
      <p:sp>
        <p:nvSpPr>
          <p:cNvPr id="19" name="TextBox 19"/>
          <p:cNvSpPr txBox="1"/>
          <p:nvPr/>
        </p:nvSpPr>
        <p:spPr>
          <a:xfrm>
            <a:off x="0" y="2705100"/>
            <a:ext cx="7523055" cy="520278"/>
          </a:xfrm>
          <a:prstGeom prst="rect">
            <a:avLst/>
          </a:prstGeom>
        </p:spPr>
        <p:txBody>
          <a:bodyPr lIns="0" tIns="0" rIns="0" bIns="0" rtlCol="0" anchor="t">
            <a:spAutoFit/>
          </a:bodyPr>
          <a:lstStyle/>
          <a:p>
            <a:pPr algn="ctr">
              <a:lnSpc>
                <a:spcPts val="4268"/>
              </a:lnSpc>
            </a:pPr>
            <a:r>
              <a:rPr lang="en-US" sz="3283">
                <a:solidFill>
                  <a:schemeClr val="tx2"/>
                </a:solidFill>
                <a:latin typeface="Glacial Indifference"/>
                <a:ea typeface="Glacial Indifference"/>
                <a:cs typeface="Glacial Indifference"/>
                <a:sym typeface="Glacial Indifference"/>
              </a:rPr>
              <a:t>Objectif général</a:t>
            </a:r>
          </a:p>
        </p:txBody>
      </p:sp>
      <p:sp>
        <p:nvSpPr>
          <p:cNvPr id="20" name="TextBox 20"/>
          <p:cNvSpPr txBox="1"/>
          <p:nvPr/>
        </p:nvSpPr>
        <p:spPr>
          <a:xfrm>
            <a:off x="680021" y="4452268"/>
            <a:ext cx="7382139" cy="3431901"/>
          </a:xfrm>
          <a:prstGeom prst="rect">
            <a:avLst/>
          </a:prstGeom>
        </p:spPr>
        <p:txBody>
          <a:bodyPr lIns="0" tIns="0" rIns="0" bIns="0" rtlCol="0" anchor="t">
            <a:spAutoFit/>
          </a:bodyPr>
          <a:lstStyle/>
          <a:p>
            <a:pPr algn="just">
              <a:lnSpc>
                <a:spcPts val="5515"/>
              </a:lnSpc>
            </a:pPr>
            <a:r>
              <a:rPr lang="en-US" sz="3302">
                <a:solidFill>
                  <a:srgbClr val="000000"/>
                </a:solidFill>
                <a:latin typeface="Glacial Indifference"/>
                <a:ea typeface="Glacial Indifference"/>
                <a:cs typeface="Glacial Indifference"/>
                <a:sym typeface="Glacial Indifference"/>
              </a:rPr>
              <a:t>Montrer comment nettoyer et structurer des données textuelles brutes (comme des logs, tweets ou réponses ouvertes) afin de les rendre exploitables pour l’analyse automatique ou statistique.</a:t>
            </a:r>
          </a:p>
        </p:txBody>
      </p:sp>
      <p:sp>
        <p:nvSpPr>
          <p:cNvPr id="21" name="TextBox 21"/>
          <p:cNvSpPr txBox="1"/>
          <p:nvPr/>
        </p:nvSpPr>
        <p:spPr>
          <a:xfrm>
            <a:off x="8602191" y="2503406"/>
            <a:ext cx="7523055" cy="538058"/>
          </a:xfrm>
          <a:prstGeom prst="rect">
            <a:avLst/>
          </a:prstGeom>
        </p:spPr>
        <p:txBody>
          <a:bodyPr lIns="0" tIns="0" rIns="0" bIns="0" rtlCol="0" anchor="t">
            <a:spAutoFit/>
          </a:bodyPr>
          <a:lstStyle/>
          <a:p>
            <a:pPr algn="ctr">
              <a:lnSpc>
                <a:spcPts val="4398"/>
              </a:lnSpc>
            </a:pPr>
            <a:r>
              <a:rPr lang="en-US" sz="3383">
                <a:solidFill>
                  <a:schemeClr val="tx2"/>
                </a:solidFill>
                <a:latin typeface="Glacial Indifference"/>
                <a:ea typeface="Glacial Indifference"/>
                <a:cs typeface="Glacial Indifference"/>
                <a:sym typeface="Glacial Indifference"/>
              </a:rPr>
              <a:t>Objectifs spécifiques</a:t>
            </a:r>
          </a:p>
        </p:txBody>
      </p:sp>
      <p:sp>
        <p:nvSpPr>
          <p:cNvPr id="22" name="TextBox 22"/>
          <p:cNvSpPr txBox="1"/>
          <p:nvPr/>
        </p:nvSpPr>
        <p:spPr>
          <a:xfrm>
            <a:off x="9406203" y="5984791"/>
            <a:ext cx="7512367" cy="905510"/>
          </a:xfrm>
          <a:prstGeom prst="rect">
            <a:avLst/>
          </a:prstGeom>
        </p:spPr>
        <p:txBody>
          <a:bodyPr lIns="0" tIns="0" rIns="0" bIns="0" rtlCol="0" anchor="t">
            <a:spAutoFit/>
          </a:bodyPr>
          <a:lstStyle/>
          <a:p>
            <a:pPr marL="0" lvl="0" indent="0" algn="ctr">
              <a:lnSpc>
                <a:spcPts val="3639"/>
              </a:lnSpc>
              <a:spcBef>
                <a:spcPct val="0"/>
              </a:spcBef>
            </a:pPr>
            <a:r>
              <a:rPr lang="en-US" sz="2599" b="1" dirty="0" err="1">
                <a:solidFill>
                  <a:srgbClr val="2D3880"/>
                </a:solidFill>
                <a:latin typeface="Glacial Indifference Bold"/>
                <a:ea typeface="Glacial Indifference Bold"/>
                <a:cs typeface="Glacial Indifference Bold"/>
                <a:sym typeface="Glacial Indifference Bold"/>
              </a:rPr>
              <a:t>Illustrer</a:t>
            </a:r>
            <a:r>
              <a:rPr lang="en-US" sz="2599" b="1" dirty="0">
                <a:solidFill>
                  <a:srgbClr val="2D3880"/>
                </a:solidFill>
                <a:latin typeface="Glacial Indifference Bold"/>
                <a:ea typeface="Glacial Indifference Bold"/>
                <a:cs typeface="Glacial Indifference Bold"/>
                <a:sym typeface="Glacial Indifference Bold"/>
              </a:rPr>
              <a:t> </a:t>
            </a:r>
            <a:r>
              <a:rPr lang="en-US" sz="2599" b="1" dirty="0" err="1">
                <a:solidFill>
                  <a:srgbClr val="2D3880"/>
                </a:solidFill>
                <a:latin typeface="Glacial Indifference Bold"/>
                <a:ea typeface="Glacial Indifference Bold"/>
                <a:cs typeface="Glacial Indifference Bold"/>
                <a:sym typeface="Glacial Indifference Bold"/>
              </a:rPr>
              <a:t>ces</a:t>
            </a:r>
            <a:r>
              <a:rPr lang="en-US" sz="2599" b="1" dirty="0">
                <a:solidFill>
                  <a:srgbClr val="2D3880"/>
                </a:solidFill>
                <a:latin typeface="Glacial Indifference Bold"/>
                <a:ea typeface="Glacial Indifference Bold"/>
                <a:cs typeface="Glacial Indifference Bold"/>
                <a:sym typeface="Glacial Indifference Bold"/>
              </a:rPr>
              <a:t> étapes par </a:t>
            </a:r>
            <a:r>
              <a:rPr lang="en-US" sz="2599" b="1" dirty="0" err="1">
                <a:solidFill>
                  <a:srgbClr val="2D3880"/>
                </a:solidFill>
                <a:latin typeface="Glacial Indifference Bold"/>
                <a:ea typeface="Glacial Indifference Bold"/>
                <a:cs typeface="Glacial Indifference Bold"/>
                <a:sym typeface="Glacial Indifference Bold"/>
              </a:rPr>
              <a:t>une</a:t>
            </a:r>
            <a:r>
              <a:rPr lang="en-US" sz="2599" b="1" dirty="0">
                <a:solidFill>
                  <a:srgbClr val="2D3880"/>
                </a:solidFill>
                <a:latin typeface="Glacial Indifference Bold"/>
                <a:ea typeface="Glacial Indifference Bold"/>
                <a:cs typeface="Glacial Indifference Bold"/>
                <a:sym typeface="Glacial Indifference Bold"/>
              </a:rPr>
              <a:t> mise </a:t>
            </a:r>
            <a:r>
              <a:rPr lang="en-US" sz="2599" b="1" dirty="0" err="1">
                <a:solidFill>
                  <a:srgbClr val="2D3880"/>
                </a:solidFill>
                <a:latin typeface="Glacial Indifference Bold"/>
                <a:ea typeface="Glacial Indifference Bold"/>
                <a:cs typeface="Glacial Indifference Bold"/>
                <a:sym typeface="Glacial Indifference Bold"/>
              </a:rPr>
              <a:t>en</a:t>
            </a:r>
            <a:r>
              <a:rPr lang="en-US" sz="2599" b="1" dirty="0">
                <a:solidFill>
                  <a:srgbClr val="2D3880"/>
                </a:solidFill>
                <a:latin typeface="Glacial Indifference Bold"/>
                <a:ea typeface="Glacial Indifference Bold"/>
                <a:cs typeface="Glacial Indifference Bold"/>
                <a:sym typeface="Glacial Indifference Bold"/>
              </a:rPr>
              <a:t> </a:t>
            </a:r>
            <a:r>
              <a:rPr lang="en-US" sz="2599" b="1" dirty="0" err="1">
                <a:solidFill>
                  <a:srgbClr val="2D3880"/>
                </a:solidFill>
                <a:latin typeface="Glacial Indifference Bold"/>
                <a:ea typeface="Glacial Indifference Bold"/>
                <a:cs typeface="Glacial Indifference Bold"/>
                <a:sym typeface="Glacial Indifference Bold"/>
              </a:rPr>
              <a:t>œuvre</a:t>
            </a:r>
            <a:r>
              <a:rPr lang="en-US" sz="2599" b="1" dirty="0">
                <a:solidFill>
                  <a:srgbClr val="2D3880"/>
                </a:solidFill>
                <a:latin typeface="Glacial Indifference Bold"/>
                <a:ea typeface="Glacial Indifference Bold"/>
                <a:cs typeface="Glacial Indifference Bold"/>
                <a:sym typeface="Glacial Indifference Bold"/>
              </a:rPr>
              <a:t> pratique avec Python.</a:t>
            </a:r>
          </a:p>
        </p:txBody>
      </p:sp>
      <p:sp>
        <p:nvSpPr>
          <p:cNvPr id="23" name="TextBox 23"/>
          <p:cNvSpPr txBox="1"/>
          <p:nvPr/>
        </p:nvSpPr>
        <p:spPr>
          <a:xfrm>
            <a:off x="8619654" y="9742169"/>
            <a:ext cx="17462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6098" y="4468579"/>
            <a:ext cx="13983149" cy="1327804"/>
          </a:xfrm>
          <a:prstGeom prst="rect">
            <a:avLst/>
          </a:prstGeom>
        </p:spPr>
        <p:txBody>
          <a:bodyPr lIns="0" tIns="0" rIns="0" bIns="0" rtlCol="0" anchor="t">
            <a:spAutoFit/>
          </a:bodyPr>
          <a:lstStyle/>
          <a:p>
            <a:pPr algn="ctr">
              <a:lnSpc>
                <a:spcPts val="9900"/>
              </a:lnSpc>
            </a:pPr>
            <a:r>
              <a:rPr lang="en-US" sz="9900" b="1">
                <a:solidFill>
                  <a:srgbClr val="15469F"/>
                </a:solidFill>
                <a:latin typeface="Cormorant Garamond Bold"/>
                <a:ea typeface="Cormorant Garamond Bold"/>
                <a:cs typeface="Cormorant Garamond Bold"/>
                <a:sym typeface="Cormorant Garamond Bold"/>
              </a:rPr>
              <a:t>METHODOLOGIE</a:t>
            </a:r>
          </a:p>
        </p:txBody>
      </p:sp>
      <p:sp>
        <p:nvSpPr>
          <p:cNvPr id="3" name="Freeform 3"/>
          <p:cNvSpPr/>
          <p:nvPr/>
        </p:nvSpPr>
        <p:spPr>
          <a:xfrm rot="5400000">
            <a:off x="16572270" y="9165662"/>
            <a:ext cx="308897" cy="1065162"/>
          </a:xfrm>
          <a:custGeom>
            <a:avLst/>
            <a:gdLst/>
            <a:ahLst/>
            <a:cxnLst/>
            <a:rect l="l" t="t" r="r" b="b"/>
            <a:pathLst>
              <a:path w="308897" h="1065162">
                <a:moveTo>
                  <a:pt x="0" y="0"/>
                </a:moveTo>
                <a:lnTo>
                  <a:pt x="308897" y="0"/>
                </a:lnTo>
                <a:lnTo>
                  <a:pt x="308897" y="1065162"/>
                </a:lnTo>
                <a:lnTo>
                  <a:pt x="0" y="1065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478210" cy="3525572"/>
          </a:xfrm>
          <a:custGeom>
            <a:avLst/>
            <a:gdLst/>
            <a:ahLst/>
            <a:cxnLst/>
            <a:rect l="l" t="t" r="r" b="b"/>
            <a:pathLst>
              <a:path w="4478210" h="3525572">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3955033" y="6068631"/>
            <a:ext cx="4478210" cy="4478210"/>
          </a:xfrm>
          <a:custGeom>
            <a:avLst/>
            <a:gdLst/>
            <a:ahLst/>
            <a:cxnLst/>
            <a:rect l="l" t="t" r="r" b="b"/>
            <a:pathLst>
              <a:path w="4478210" h="4478210">
                <a:moveTo>
                  <a:pt x="4478210" y="0"/>
                </a:moveTo>
                <a:lnTo>
                  <a:pt x="0" y="0"/>
                </a:lnTo>
                <a:lnTo>
                  <a:pt x="0" y="4478209"/>
                </a:lnTo>
                <a:lnTo>
                  <a:pt x="4478210" y="4478209"/>
                </a:lnTo>
                <a:lnTo>
                  <a:pt x="44782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9169053" y="9650618"/>
            <a:ext cx="156567" cy="422275"/>
          </a:xfrm>
          <a:prstGeom prst="rect">
            <a:avLst/>
          </a:prstGeom>
        </p:spPr>
        <p:txBody>
          <a:bodyPr lIns="0" tIns="0" rIns="0" bIns="0" rtlCol="0" anchor="t">
            <a:spAutoFit/>
          </a:bodyPr>
          <a:lstStyle/>
          <a:p>
            <a:pPr algn="ctr">
              <a:lnSpc>
                <a:spcPts val="3499"/>
              </a:lnSpc>
              <a:spcBef>
                <a:spcPct val="0"/>
              </a:spcBef>
            </a:pPr>
            <a:r>
              <a:rPr lang="en-US" sz="2499">
                <a:solidFill>
                  <a:srgbClr val="15469F"/>
                </a:solidFill>
                <a:latin typeface="Glacial Indifference"/>
                <a:ea typeface="Glacial Indifference"/>
                <a:cs typeface="Glacial Indifference"/>
                <a:sym typeface="Glacial Indifference"/>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953540" y="-55381"/>
            <a:ext cx="11335084"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Etape 1 </a:t>
            </a:r>
          </a:p>
        </p:txBody>
      </p:sp>
      <p:sp>
        <p:nvSpPr>
          <p:cNvPr id="5" name="TextBox 5"/>
          <p:cNvSpPr txBox="1"/>
          <p:nvPr/>
        </p:nvSpPr>
        <p:spPr>
          <a:xfrm>
            <a:off x="-533400" y="1943100"/>
            <a:ext cx="7523055" cy="653512"/>
          </a:xfrm>
          <a:prstGeom prst="rect">
            <a:avLst/>
          </a:prstGeom>
        </p:spPr>
        <p:txBody>
          <a:bodyPr lIns="0" tIns="0" rIns="0" bIns="0" rtlCol="0" anchor="t">
            <a:spAutoFit/>
          </a:bodyPr>
          <a:lstStyle/>
          <a:p>
            <a:pPr algn="ctr">
              <a:lnSpc>
                <a:spcPts val="5438"/>
              </a:lnSpc>
            </a:pPr>
            <a:r>
              <a:rPr lang="en-US" sz="4183" dirty="0" err="1">
                <a:solidFill>
                  <a:schemeClr val="tx2"/>
                </a:solidFill>
                <a:latin typeface="Glacial Indifference"/>
                <a:ea typeface="Glacial Indifference"/>
                <a:cs typeface="Glacial Indifference"/>
                <a:sym typeface="Glacial Indifference"/>
              </a:rPr>
              <a:t>Retrait</a:t>
            </a:r>
            <a:r>
              <a:rPr lang="en-US" sz="4183" dirty="0">
                <a:solidFill>
                  <a:schemeClr val="tx2"/>
                </a:solidFill>
                <a:latin typeface="Glacial Indifference"/>
                <a:ea typeface="Glacial Indifference"/>
                <a:cs typeface="Glacial Indifference"/>
                <a:sym typeface="Glacial Indifference"/>
              </a:rPr>
              <a:t> des stop words</a:t>
            </a:r>
          </a:p>
        </p:txBody>
      </p:sp>
      <p:grpSp>
        <p:nvGrpSpPr>
          <p:cNvPr id="6" name="Group 6"/>
          <p:cNvGrpSpPr/>
          <p:nvPr/>
        </p:nvGrpSpPr>
        <p:grpSpPr>
          <a:xfrm>
            <a:off x="469029" y="3822314"/>
            <a:ext cx="17349943" cy="6299373"/>
            <a:chOff x="0" y="0"/>
            <a:chExt cx="6236282" cy="2264253"/>
          </a:xfrm>
        </p:grpSpPr>
        <p:sp>
          <p:nvSpPr>
            <p:cNvPr id="7" name="Freeform 7"/>
            <p:cNvSpPr/>
            <p:nvPr/>
          </p:nvSpPr>
          <p:spPr>
            <a:xfrm>
              <a:off x="-3810" y="1270"/>
              <a:ext cx="6241362" cy="2262983"/>
            </a:xfrm>
            <a:custGeom>
              <a:avLst/>
              <a:gdLst/>
              <a:ahLst/>
              <a:cxnLst/>
              <a:rect l="l" t="t" r="r" b="b"/>
              <a:pathLst>
                <a:path w="6241362" h="2262983">
                  <a:moveTo>
                    <a:pt x="6237552" y="1942119"/>
                  </a:moveTo>
                  <a:cubicBezTo>
                    <a:pt x="6237552" y="1841229"/>
                    <a:pt x="6241362" y="1738629"/>
                    <a:pt x="6235012" y="1637738"/>
                  </a:cubicBezTo>
                  <a:cubicBezTo>
                    <a:pt x="6227392" y="1571048"/>
                    <a:pt x="6215962" y="256053"/>
                    <a:pt x="6215962" y="189363"/>
                  </a:cubicBezTo>
                  <a:cubicBezTo>
                    <a:pt x="6213422" y="143193"/>
                    <a:pt x="6212152" y="95313"/>
                    <a:pt x="6209612" y="54610"/>
                  </a:cubicBezTo>
                  <a:cubicBezTo>
                    <a:pt x="6209612" y="44450"/>
                    <a:pt x="6208342" y="34290"/>
                    <a:pt x="6207072" y="21590"/>
                  </a:cubicBezTo>
                  <a:cubicBezTo>
                    <a:pt x="6196912" y="19050"/>
                    <a:pt x="6188022" y="17780"/>
                    <a:pt x="6177862" y="16510"/>
                  </a:cubicBezTo>
                  <a:cubicBezTo>
                    <a:pt x="6154613" y="15240"/>
                    <a:pt x="6125348" y="16510"/>
                    <a:pt x="6100960" y="16510"/>
                  </a:cubicBezTo>
                  <a:cubicBezTo>
                    <a:pt x="5979021" y="13970"/>
                    <a:pt x="5857082" y="8890"/>
                    <a:pt x="5735143" y="7620"/>
                  </a:cubicBezTo>
                  <a:cubicBezTo>
                    <a:pt x="5505898" y="5080"/>
                    <a:pt x="5271775" y="3810"/>
                    <a:pt x="5042530" y="2540"/>
                  </a:cubicBezTo>
                  <a:cubicBezTo>
                    <a:pt x="4959612" y="2540"/>
                    <a:pt x="4871816" y="0"/>
                    <a:pt x="4788898" y="0"/>
                  </a:cubicBezTo>
                  <a:cubicBezTo>
                    <a:pt x="4588917" y="0"/>
                    <a:pt x="4393815" y="1270"/>
                    <a:pt x="4193836" y="1270"/>
                  </a:cubicBezTo>
                  <a:cubicBezTo>
                    <a:pt x="4076774" y="1270"/>
                    <a:pt x="3959713" y="3810"/>
                    <a:pt x="3837774" y="3810"/>
                  </a:cubicBezTo>
                  <a:cubicBezTo>
                    <a:pt x="3715835" y="5080"/>
                    <a:pt x="1506302" y="7620"/>
                    <a:pt x="1384363" y="7620"/>
                  </a:cubicBezTo>
                  <a:cubicBezTo>
                    <a:pt x="1286812" y="7620"/>
                    <a:pt x="1189261" y="6350"/>
                    <a:pt x="1091710" y="7620"/>
                  </a:cubicBezTo>
                  <a:cubicBezTo>
                    <a:pt x="1003914" y="8890"/>
                    <a:pt x="911240" y="11430"/>
                    <a:pt x="823444" y="12700"/>
                  </a:cubicBezTo>
                  <a:cubicBezTo>
                    <a:pt x="730771" y="15240"/>
                    <a:pt x="638097" y="16510"/>
                    <a:pt x="550301" y="19050"/>
                  </a:cubicBezTo>
                  <a:cubicBezTo>
                    <a:pt x="418607" y="21590"/>
                    <a:pt x="282035" y="24130"/>
                    <a:pt x="150341" y="27940"/>
                  </a:cubicBezTo>
                  <a:cubicBezTo>
                    <a:pt x="72300" y="30480"/>
                    <a:pt x="38100" y="34290"/>
                    <a:pt x="16510" y="36830"/>
                  </a:cubicBezTo>
                  <a:cubicBezTo>
                    <a:pt x="16510" y="38100"/>
                    <a:pt x="13970" y="40640"/>
                    <a:pt x="13970" y="43180"/>
                  </a:cubicBezTo>
                  <a:cubicBezTo>
                    <a:pt x="12700" y="71373"/>
                    <a:pt x="10160" y="110703"/>
                    <a:pt x="8890" y="148323"/>
                  </a:cubicBezTo>
                  <a:cubicBezTo>
                    <a:pt x="7620" y="170553"/>
                    <a:pt x="8890" y="194493"/>
                    <a:pt x="7620" y="216723"/>
                  </a:cubicBezTo>
                  <a:cubicBezTo>
                    <a:pt x="0" y="329584"/>
                    <a:pt x="5080" y="1726659"/>
                    <a:pt x="7620" y="1841229"/>
                  </a:cubicBezTo>
                  <a:cubicBezTo>
                    <a:pt x="6350" y="1931859"/>
                    <a:pt x="11430" y="2020780"/>
                    <a:pt x="11430" y="2111410"/>
                  </a:cubicBezTo>
                  <a:cubicBezTo>
                    <a:pt x="11430" y="2154160"/>
                    <a:pt x="15240" y="2198621"/>
                    <a:pt x="7620" y="2232503"/>
                  </a:cubicBezTo>
                  <a:cubicBezTo>
                    <a:pt x="5080" y="2241393"/>
                    <a:pt x="10160" y="2247743"/>
                    <a:pt x="19050" y="2249013"/>
                  </a:cubicBezTo>
                  <a:cubicBezTo>
                    <a:pt x="29210" y="2250283"/>
                    <a:pt x="38100" y="2250283"/>
                    <a:pt x="48260" y="2250283"/>
                  </a:cubicBezTo>
                  <a:cubicBezTo>
                    <a:pt x="189362" y="2251553"/>
                    <a:pt x="345444" y="2251553"/>
                    <a:pt x="506403" y="2252823"/>
                  </a:cubicBezTo>
                  <a:cubicBezTo>
                    <a:pt x="594199" y="2254093"/>
                    <a:pt x="681995" y="2255363"/>
                    <a:pt x="764913" y="2256633"/>
                  </a:cubicBezTo>
                  <a:cubicBezTo>
                    <a:pt x="911240" y="2257903"/>
                    <a:pt x="1052689" y="2257903"/>
                    <a:pt x="1199016" y="2259173"/>
                  </a:cubicBezTo>
                  <a:cubicBezTo>
                    <a:pt x="1257547" y="2259173"/>
                    <a:pt x="1311200" y="2259173"/>
                    <a:pt x="1369730" y="2257903"/>
                  </a:cubicBezTo>
                  <a:cubicBezTo>
                    <a:pt x="1394118" y="2257903"/>
                    <a:pt x="1423384" y="2256633"/>
                    <a:pt x="1447771" y="2256633"/>
                  </a:cubicBezTo>
                  <a:cubicBezTo>
                    <a:pt x="1545322" y="2257903"/>
                    <a:pt x="3496345" y="2249013"/>
                    <a:pt x="3593896" y="2250283"/>
                  </a:cubicBezTo>
                  <a:cubicBezTo>
                    <a:pt x="3730468" y="2251553"/>
                    <a:pt x="4106039" y="2251553"/>
                    <a:pt x="4242611" y="2251553"/>
                  </a:cubicBezTo>
                  <a:cubicBezTo>
                    <a:pt x="4296264" y="2251553"/>
                    <a:pt x="4345040" y="2250283"/>
                    <a:pt x="4398693" y="2250283"/>
                  </a:cubicBezTo>
                  <a:cubicBezTo>
                    <a:pt x="4486489" y="2251553"/>
                    <a:pt x="4574285" y="2252823"/>
                    <a:pt x="4662081" y="2254093"/>
                  </a:cubicBezTo>
                  <a:cubicBezTo>
                    <a:pt x="4852306" y="2256633"/>
                    <a:pt x="5037652" y="2254093"/>
                    <a:pt x="5227877" y="2257903"/>
                  </a:cubicBezTo>
                  <a:cubicBezTo>
                    <a:pt x="5544918" y="2262983"/>
                    <a:pt x="5866837" y="2256633"/>
                    <a:pt x="6177862" y="2261713"/>
                  </a:cubicBezTo>
                  <a:cubicBezTo>
                    <a:pt x="6198182" y="2262983"/>
                    <a:pt x="6218502" y="2261713"/>
                    <a:pt x="6241362" y="2261713"/>
                  </a:cubicBezTo>
                  <a:cubicBezTo>
                    <a:pt x="6241362" y="2237583"/>
                    <a:pt x="6241362" y="2224883"/>
                    <a:pt x="6241362" y="2200330"/>
                  </a:cubicBezTo>
                  <a:cubicBezTo>
                    <a:pt x="6240092" y="2113120"/>
                    <a:pt x="6237552" y="2031040"/>
                    <a:pt x="6237552" y="1942119"/>
                  </a:cubicBezTo>
                  <a:close/>
                </a:path>
              </a:pathLst>
            </a:custGeom>
            <a:solidFill>
              <a:srgbClr val="C7D3FF"/>
            </a:solidFill>
          </p:spPr>
        </p:sp>
      </p:grpSp>
      <p:sp>
        <p:nvSpPr>
          <p:cNvPr id="8" name="TextBox 8"/>
          <p:cNvSpPr txBox="1"/>
          <p:nvPr/>
        </p:nvSpPr>
        <p:spPr>
          <a:xfrm>
            <a:off x="1028700" y="3986931"/>
            <a:ext cx="16137342" cy="5846315"/>
          </a:xfrm>
          <a:prstGeom prst="rect">
            <a:avLst/>
          </a:prstGeom>
        </p:spPr>
        <p:txBody>
          <a:bodyPr lIns="0" tIns="0" rIns="0" bIns="0" rtlCol="0" anchor="t">
            <a:spAutoFit/>
          </a:bodyPr>
          <a:lstStyle/>
          <a:p>
            <a:pPr algn="just">
              <a:lnSpc>
                <a:spcPts val="5867"/>
              </a:lnSpc>
            </a:pPr>
            <a:r>
              <a:rPr lang="en-US" sz="3809">
                <a:solidFill>
                  <a:srgbClr val="000000"/>
                </a:solidFill>
                <a:latin typeface="Glacial Indifference"/>
                <a:ea typeface="Glacial Indifference"/>
                <a:cs typeface="Glacial Indifference"/>
                <a:sym typeface="Glacial Indifference"/>
              </a:rPr>
              <a:t>Que ce soit en Français ou Anglais, un certain nombre de mots de liaisons, nécessaires sur le plan grammatical mais peu porteur d’information, nous empêchent de saisir les principaux mots vecteurs d’information dans notre corpus.</a:t>
            </a:r>
          </a:p>
          <a:p>
            <a:pPr algn="just">
              <a:lnSpc>
                <a:spcPts val="5867"/>
              </a:lnSpc>
            </a:pPr>
            <a:r>
              <a:rPr lang="en-US" sz="3809">
                <a:solidFill>
                  <a:srgbClr val="000000"/>
                </a:solidFill>
                <a:latin typeface="Glacial Indifference"/>
                <a:ea typeface="Glacial Indifference"/>
                <a:cs typeface="Glacial Indifference"/>
                <a:sym typeface="Glacial Indifference"/>
              </a:rPr>
              <a:t>Il est donc nécessaire de nettoyer notre corpus en retirant ces termes. Ce travail de nettoyage va d’ailleurs au-delà d’un simple retrait de mots. C’est également l’occasion de retirer d’autres sèmes gênants, par exemple la ponctuation.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7952" y="3281128"/>
            <a:ext cx="8363341" cy="2785637"/>
            <a:chOff x="0" y="0"/>
            <a:chExt cx="2557608" cy="851881"/>
          </a:xfrm>
        </p:grpSpPr>
        <p:sp>
          <p:nvSpPr>
            <p:cNvPr id="3" name="Freeform 3"/>
            <p:cNvSpPr/>
            <p:nvPr/>
          </p:nvSpPr>
          <p:spPr>
            <a:xfrm>
              <a:off x="0" y="0"/>
              <a:ext cx="2557608" cy="851881"/>
            </a:xfrm>
            <a:custGeom>
              <a:avLst/>
              <a:gdLst/>
              <a:ahLst/>
              <a:cxnLst/>
              <a:rect l="l" t="t" r="r" b="b"/>
              <a:pathLst>
                <a:path w="2557608" h="851881">
                  <a:moveTo>
                    <a:pt x="2557608" y="425940"/>
                  </a:moveTo>
                  <a:lnTo>
                    <a:pt x="2151208" y="0"/>
                  </a:lnTo>
                  <a:lnTo>
                    <a:pt x="2151208" y="203200"/>
                  </a:lnTo>
                  <a:lnTo>
                    <a:pt x="0" y="203200"/>
                  </a:lnTo>
                  <a:lnTo>
                    <a:pt x="0" y="648681"/>
                  </a:lnTo>
                  <a:lnTo>
                    <a:pt x="2151208" y="648681"/>
                  </a:lnTo>
                  <a:lnTo>
                    <a:pt x="2151208" y="851881"/>
                  </a:lnTo>
                  <a:lnTo>
                    <a:pt x="2557608" y="425940"/>
                  </a:lnTo>
                  <a:close/>
                </a:path>
              </a:pathLst>
            </a:custGeom>
            <a:solidFill>
              <a:srgbClr val="C7D3FF"/>
            </a:solidFill>
          </p:spPr>
        </p:sp>
        <p:sp>
          <p:nvSpPr>
            <p:cNvPr id="4" name="TextBox 4"/>
            <p:cNvSpPr txBox="1"/>
            <p:nvPr/>
          </p:nvSpPr>
          <p:spPr>
            <a:xfrm>
              <a:off x="0" y="127000"/>
              <a:ext cx="2456008" cy="521681"/>
            </a:xfrm>
            <a:prstGeom prst="rect">
              <a:avLst/>
            </a:prstGeom>
          </p:spPr>
          <p:txBody>
            <a:bodyPr lIns="50800" tIns="50800" rIns="50800" bIns="50800" rtlCol="0" anchor="ctr"/>
            <a:lstStyle/>
            <a:p>
              <a:pPr algn="l">
                <a:lnSpc>
                  <a:spcPts val="5459"/>
                </a:lnSpc>
              </a:pPr>
              <a:r>
                <a:rPr lang="en-US" sz="3899">
                  <a:solidFill>
                    <a:srgbClr val="000000"/>
                  </a:solidFill>
                  <a:latin typeface="Glacial Indifference"/>
                  <a:ea typeface="Glacial Indifference"/>
                  <a:cs typeface="Glacial Indifference"/>
                  <a:sym typeface="Glacial Indifference"/>
                </a:rPr>
                <a:t> → Découpe du texte en unités (mots, bigrammes)</a:t>
              </a:r>
            </a:p>
          </p:txBody>
        </p:sp>
      </p:grpSp>
      <p:sp>
        <p:nvSpPr>
          <p:cNvPr id="5" name="Freeform 5"/>
          <p:cNvSpPr/>
          <p:nvPr/>
        </p:nvSpPr>
        <p:spPr>
          <a:xfrm flipV="1">
            <a:off x="0" y="23130"/>
            <a:ext cx="2710600" cy="1148309"/>
          </a:xfrm>
          <a:custGeom>
            <a:avLst/>
            <a:gdLst/>
            <a:ahLst/>
            <a:cxnLst/>
            <a:rect l="l" t="t" r="r" b="b"/>
            <a:pathLst>
              <a:path w="2710600" h="1148309">
                <a:moveTo>
                  <a:pt x="0" y="1148309"/>
                </a:moveTo>
                <a:lnTo>
                  <a:pt x="2710600" y="1148309"/>
                </a:lnTo>
                <a:lnTo>
                  <a:pt x="2710600" y="0"/>
                </a:lnTo>
                <a:lnTo>
                  <a:pt x="0" y="0"/>
                </a:lnTo>
                <a:lnTo>
                  <a:pt x="0" y="114830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flipV="1">
            <a:off x="15841208" y="23731"/>
            <a:ext cx="2446792" cy="1036550"/>
          </a:xfrm>
          <a:custGeom>
            <a:avLst/>
            <a:gdLst/>
            <a:ahLst/>
            <a:cxnLst/>
            <a:rect l="l" t="t" r="r" b="b"/>
            <a:pathLst>
              <a:path w="2446792" h="1036550">
                <a:moveTo>
                  <a:pt x="2446792" y="1036550"/>
                </a:moveTo>
                <a:lnTo>
                  <a:pt x="0" y="1036550"/>
                </a:lnTo>
                <a:lnTo>
                  <a:pt x="0" y="0"/>
                </a:lnTo>
                <a:lnTo>
                  <a:pt x="2446792" y="0"/>
                </a:lnTo>
                <a:lnTo>
                  <a:pt x="2446792" y="103655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57952" y="6422777"/>
            <a:ext cx="9679245" cy="2835523"/>
            <a:chOff x="0" y="0"/>
            <a:chExt cx="2974001" cy="871230"/>
          </a:xfrm>
        </p:grpSpPr>
        <p:sp>
          <p:nvSpPr>
            <p:cNvPr id="8" name="Freeform 8"/>
            <p:cNvSpPr/>
            <p:nvPr/>
          </p:nvSpPr>
          <p:spPr>
            <a:xfrm>
              <a:off x="0" y="0"/>
              <a:ext cx="2974001" cy="871230"/>
            </a:xfrm>
            <a:custGeom>
              <a:avLst/>
              <a:gdLst/>
              <a:ahLst/>
              <a:cxnLst/>
              <a:rect l="l" t="t" r="r" b="b"/>
              <a:pathLst>
                <a:path w="2974001" h="871230">
                  <a:moveTo>
                    <a:pt x="2974001" y="435615"/>
                  </a:moveTo>
                  <a:lnTo>
                    <a:pt x="2567601" y="0"/>
                  </a:lnTo>
                  <a:lnTo>
                    <a:pt x="2567601" y="203200"/>
                  </a:lnTo>
                  <a:lnTo>
                    <a:pt x="0" y="203200"/>
                  </a:lnTo>
                  <a:lnTo>
                    <a:pt x="0" y="668030"/>
                  </a:lnTo>
                  <a:lnTo>
                    <a:pt x="2567601" y="668030"/>
                  </a:lnTo>
                  <a:lnTo>
                    <a:pt x="2567601" y="871230"/>
                  </a:lnTo>
                  <a:lnTo>
                    <a:pt x="2974001" y="435615"/>
                  </a:lnTo>
                  <a:close/>
                </a:path>
              </a:pathLst>
            </a:custGeom>
            <a:solidFill>
              <a:srgbClr val="C7D3FF"/>
            </a:solidFill>
          </p:spPr>
        </p:sp>
        <p:sp>
          <p:nvSpPr>
            <p:cNvPr id="9" name="TextBox 9"/>
            <p:cNvSpPr txBox="1"/>
            <p:nvPr/>
          </p:nvSpPr>
          <p:spPr>
            <a:xfrm>
              <a:off x="0" y="136525"/>
              <a:ext cx="2872401" cy="531505"/>
            </a:xfrm>
            <a:prstGeom prst="rect">
              <a:avLst/>
            </a:prstGeom>
          </p:spPr>
          <p:txBody>
            <a:bodyPr lIns="50800" tIns="50800" rIns="50800" bIns="50800" rtlCol="0" anchor="ctr"/>
            <a:lstStyle/>
            <a:p>
              <a:pPr marL="712462" lvl="1" indent="-356231" algn="l">
                <a:lnSpc>
                  <a:spcPts val="4619"/>
                </a:lnSpc>
                <a:buFont typeface="Arial"/>
                <a:buChar char="•"/>
              </a:pPr>
              <a:r>
                <a:rPr lang="en-US" sz="3299">
                  <a:solidFill>
                    <a:srgbClr val="000000"/>
                  </a:solidFill>
                  <a:latin typeface="Glacial Indifference"/>
                  <a:ea typeface="Glacial Indifference"/>
                  <a:cs typeface="Glacial Indifference"/>
                  <a:sym typeface="Glacial Indifference"/>
                </a:rPr>
                <a:t>Ex. : "Les politiques publiques évoluent" → ["les", "politiques", "publiques", "évoluent"]</a:t>
              </a:r>
            </a:p>
          </p:txBody>
        </p:sp>
      </p:grpSp>
      <p:sp>
        <p:nvSpPr>
          <p:cNvPr id="10" name="TextBox 10"/>
          <p:cNvSpPr txBox="1"/>
          <p:nvPr/>
        </p:nvSpPr>
        <p:spPr>
          <a:xfrm>
            <a:off x="4045925" y="-128669"/>
            <a:ext cx="10196150" cy="1424946"/>
          </a:xfrm>
          <a:prstGeom prst="rect">
            <a:avLst/>
          </a:prstGeom>
        </p:spPr>
        <p:txBody>
          <a:bodyPr lIns="0" tIns="0" rIns="0" bIns="0" rtlCol="0" anchor="t">
            <a:spAutoFit/>
          </a:bodyPr>
          <a:lstStyle/>
          <a:p>
            <a:pPr marL="0" lvl="0" indent="0" algn="ctr">
              <a:lnSpc>
                <a:spcPts val="11759"/>
              </a:lnSpc>
              <a:spcBef>
                <a:spcPct val="0"/>
              </a:spcBef>
            </a:pPr>
            <a:r>
              <a:rPr lang="en-US" sz="8399" b="1" i="1">
                <a:solidFill>
                  <a:srgbClr val="2D3880"/>
                </a:solidFill>
                <a:latin typeface="Cormorant Garamond Bold Italics"/>
                <a:ea typeface="Cormorant Garamond Bold Italics"/>
                <a:cs typeface="Cormorant Garamond Bold Italics"/>
                <a:sym typeface="Cormorant Garamond Bold Italics"/>
              </a:rPr>
              <a:t>Etape 2</a:t>
            </a:r>
          </a:p>
        </p:txBody>
      </p:sp>
      <p:sp>
        <p:nvSpPr>
          <p:cNvPr id="11" name="TextBox 11"/>
          <p:cNvSpPr txBox="1"/>
          <p:nvPr/>
        </p:nvSpPr>
        <p:spPr>
          <a:xfrm>
            <a:off x="8389336" y="9742169"/>
            <a:ext cx="162620"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Glacial Indifference"/>
                <a:ea typeface="Glacial Indifference"/>
                <a:cs typeface="Glacial Indifference"/>
                <a:sym typeface="Glacial Indifference"/>
              </a:rPr>
              <a:t>9</a:t>
            </a:r>
          </a:p>
        </p:txBody>
      </p:sp>
      <p:grpSp>
        <p:nvGrpSpPr>
          <p:cNvPr id="12" name="Group 12"/>
          <p:cNvGrpSpPr/>
          <p:nvPr/>
        </p:nvGrpSpPr>
        <p:grpSpPr>
          <a:xfrm>
            <a:off x="11480664" y="4304073"/>
            <a:ext cx="6466524" cy="3828535"/>
            <a:chOff x="0" y="0"/>
            <a:chExt cx="2412932" cy="1428587"/>
          </a:xfrm>
        </p:grpSpPr>
        <p:sp>
          <p:nvSpPr>
            <p:cNvPr id="13" name="Freeform 13"/>
            <p:cNvSpPr/>
            <p:nvPr/>
          </p:nvSpPr>
          <p:spPr>
            <a:xfrm>
              <a:off x="-3810" y="1270"/>
              <a:ext cx="2418012" cy="1427317"/>
            </a:xfrm>
            <a:custGeom>
              <a:avLst/>
              <a:gdLst/>
              <a:ahLst/>
              <a:cxnLst/>
              <a:rect l="l" t="t" r="r" b="b"/>
              <a:pathLst>
                <a:path w="2418012" h="1427317">
                  <a:moveTo>
                    <a:pt x="2414202" y="1210022"/>
                  </a:moveTo>
                  <a:cubicBezTo>
                    <a:pt x="2414202" y="1148593"/>
                    <a:pt x="2418012" y="1086123"/>
                    <a:pt x="2411662" y="1024695"/>
                  </a:cubicBezTo>
                  <a:cubicBezTo>
                    <a:pt x="2404042" y="984089"/>
                    <a:pt x="2392612" y="183434"/>
                    <a:pt x="2392612" y="142829"/>
                  </a:cubicBezTo>
                  <a:cubicBezTo>
                    <a:pt x="2390072" y="114717"/>
                    <a:pt x="2388802" y="85565"/>
                    <a:pt x="2386262" y="54610"/>
                  </a:cubicBezTo>
                  <a:cubicBezTo>
                    <a:pt x="2386262" y="44450"/>
                    <a:pt x="2384992" y="34290"/>
                    <a:pt x="2383722" y="21590"/>
                  </a:cubicBezTo>
                  <a:cubicBezTo>
                    <a:pt x="2373562" y="19050"/>
                    <a:pt x="2364672" y="17780"/>
                    <a:pt x="2354512" y="16510"/>
                  </a:cubicBezTo>
                  <a:cubicBezTo>
                    <a:pt x="2344459" y="15240"/>
                    <a:pt x="2333471" y="16510"/>
                    <a:pt x="2324313" y="16510"/>
                  </a:cubicBezTo>
                  <a:cubicBezTo>
                    <a:pt x="2278525" y="13970"/>
                    <a:pt x="2232738" y="8890"/>
                    <a:pt x="2186951" y="7620"/>
                  </a:cubicBezTo>
                  <a:cubicBezTo>
                    <a:pt x="2100870" y="5080"/>
                    <a:pt x="2012958" y="3810"/>
                    <a:pt x="1926878" y="2540"/>
                  </a:cubicBezTo>
                  <a:cubicBezTo>
                    <a:pt x="1895742" y="2540"/>
                    <a:pt x="1862775" y="0"/>
                    <a:pt x="1831640" y="0"/>
                  </a:cubicBezTo>
                  <a:cubicBezTo>
                    <a:pt x="1756548" y="0"/>
                    <a:pt x="1683288" y="1270"/>
                    <a:pt x="1608197" y="1270"/>
                  </a:cubicBezTo>
                  <a:cubicBezTo>
                    <a:pt x="1564241" y="1270"/>
                    <a:pt x="1520285" y="3810"/>
                    <a:pt x="1474497" y="3810"/>
                  </a:cubicBezTo>
                  <a:cubicBezTo>
                    <a:pt x="1428710" y="5080"/>
                    <a:pt x="599041" y="7620"/>
                    <a:pt x="553254" y="7620"/>
                  </a:cubicBezTo>
                  <a:cubicBezTo>
                    <a:pt x="516624" y="7620"/>
                    <a:pt x="479994" y="6350"/>
                    <a:pt x="443364" y="7620"/>
                  </a:cubicBezTo>
                  <a:cubicBezTo>
                    <a:pt x="410397" y="8890"/>
                    <a:pt x="375598" y="11430"/>
                    <a:pt x="342631" y="12700"/>
                  </a:cubicBezTo>
                  <a:cubicBezTo>
                    <a:pt x="307833" y="15240"/>
                    <a:pt x="273034" y="16510"/>
                    <a:pt x="240067" y="19050"/>
                  </a:cubicBezTo>
                  <a:cubicBezTo>
                    <a:pt x="190617" y="21590"/>
                    <a:pt x="139335" y="24130"/>
                    <a:pt x="89884" y="27940"/>
                  </a:cubicBezTo>
                  <a:cubicBezTo>
                    <a:pt x="60580" y="30480"/>
                    <a:pt x="38100" y="34290"/>
                    <a:pt x="16510" y="36830"/>
                  </a:cubicBezTo>
                  <a:cubicBezTo>
                    <a:pt x="16510" y="38100"/>
                    <a:pt x="13970" y="40640"/>
                    <a:pt x="13970" y="43180"/>
                  </a:cubicBezTo>
                  <a:cubicBezTo>
                    <a:pt x="12700" y="70989"/>
                    <a:pt x="10160" y="94935"/>
                    <a:pt x="8890" y="117841"/>
                  </a:cubicBezTo>
                  <a:cubicBezTo>
                    <a:pt x="7620" y="131376"/>
                    <a:pt x="8890" y="145952"/>
                    <a:pt x="7620" y="159487"/>
                  </a:cubicBezTo>
                  <a:cubicBezTo>
                    <a:pt x="0" y="228204"/>
                    <a:pt x="5080" y="1078835"/>
                    <a:pt x="7620" y="1148593"/>
                  </a:cubicBezTo>
                  <a:cubicBezTo>
                    <a:pt x="6350" y="1203775"/>
                    <a:pt x="11430" y="1257915"/>
                    <a:pt x="11430" y="1313097"/>
                  </a:cubicBezTo>
                  <a:cubicBezTo>
                    <a:pt x="11430" y="1339126"/>
                    <a:pt x="15240" y="1366197"/>
                    <a:pt x="7620" y="1396837"/>
                  </a:cubicBezTo>
                  <a:cubicBezTo>
                    <a:pt x="5080" y="1405727"/>
                    <a:pt x="10160" y="1412077"/>
                    <a:pt x="19050" y="1413347"/>
                  </a:cubicBezTo>
                  <a:cubicBezTo>
                    <a:pt x="29210" y="1414617"/>
                    <a:pt x="38100" y="1414617"/>
                    <a:pt x="48260" y="1414617"/>
                  </a:cubicBezTo>
                  <a:cubicBezTo>
                    <a:pt x="104536" y="1415887"/>
                    <a:pt x="163144" y="1415887"/>
                    <a:pt x="223584" y="1417157"/>
                  </a:cubicBezTo>
                  <a:cubicBezTo>
                    <a:pt x="256551" y="1418427"/>
                    <a:pt x="289518" y="1419697"/>
                    <a:pt x="320653" y="1420967"/>
                  </a:cubicBezTo>
                  <a:cubicBezTo>
                    <a:pt x="375598" y="1422237"/>
                    <a:pt x="428712" y="1422237"/>
                    <a:pt x="483657" y="1423507"/>
                  </a:cubicBezTo>
                  <a:cubicBezTo>
                    <a:pt x="505635" y="1423507"/>
                    <a:pt x="525781" y="1423507"/>
                    <a:pt x="547759" y="1422237"/>
                  </a:cubicBezTo>
                  <a:cubicBezTo>
                    <a:pt x="556917" y="1422237"/>
                    <a:pt x="567906" y="1420967"/>
                    <a:pt x="577063" y="1420967"/>
                  </a:cubicBezTo>
                  <a:cubicBezTo>
                    <a:pt x="613693" y="1422237"/>
                    <a:pt x="1346293" y="1413347"/>
                    <a:pt x="1382923" y="1414617"/>
                  </a:cubicBezTo>
                  <a:cubicBezTo>
                    <a:pt x="1434205" y="1415887"/>
                    <a:pt x="1575230" y="1415887"/>
                    <a:pt x="1626512" y="1415887"/>
                  </a:cubicBezTo>
                  <a:cubicBezTo>
                    <a:pt x="1646658" y="1415887"/>
                    <a:pt x="1664973" y="1414617"/>
                    <a:pt x="1685120" y="1414617"/>
                  </a:cubicBezTo>
                  <a:cubicBezTo>
                    <a:pt x="1718087" y="1415887"/>
                    <a:pt x="1751054" y="1417157"/>
                    <a:pt x="1784021" y="1418427"/>
                  </a:cubicBezTo>
                  <a:cubicBezTo>
                    <a:pt x="1855449" y="1420967"/>
                    <a:pt x="1925046" y="1418427"/>
                    <a:pt x="1996475" y="1422237"/>
                  </a:cubicBezTo>
                  <a:cubicBezTo>
                    <a:pt x="2115522" y="1427317"/>
                    <a:pt x="2236401" y="1420967"/>
                    <a:pt x="2354512" y="1426047"/>
                  </a:cubicBezTo>
                  <a:cubicBezTo>
                    <a:pt x="2374832" y="1427317"/>
                    <a:pt x="2395152" y="1426047"/>
                    <a:pt x="2418012" y="1426047"/>
                  </a:cubicBezTo>
                  <a:cubicBezTo>
                    <a:pt x="2418012" y="1401917"/>
                    <a:pt x="2418012" y="1389217"/>
                    <a:pt x="2418012" y="1367238"/>
                  </a:cubicBezTo>
                  <a:cubicBezTo>
                    <a:pt x="2416742" y="1314138"/>
                    <a:pt x="2414202" y="1264163"/>
                    <a:pt x="2414202" y="1210022"/>
                  </a:cubicBezTo>
                  <a:close/>
                </a:path>
              </a:pathLst>
            </a:custGeom>
            <a:solidFill>
              <a:srgbClr val="C7D3FF"/>
            </a:solidFill>
          </p:spPr>
        </p:sp>
      </p:grpSp>
      <p:sp>
        <p:nvSpPr>
          <p:cNvPr id="14" name="TextBox 14"/>
          <p:cNvSpPr txBox="1"/>
          <p:nvPr/>
        </p:nvSpPr>
        <p:spPr>
          <a:xfrm>
            <a:off x="11768005" y="4787368"/>
            <a:ext cx="5891842" cy="2795271"/>
          </a:xfrm>
          <a:prstGeom prst="rect">
            <a:avLst/>
          </a:prstGeom>
        </p:spPr>
        <p:txBody>
          <a:bodyPr lIns="0" tIns="0" rIns="0" bIns="0" rtlCol="0" anchor="t">
            <a:spAutoFit/>
          </a:bodyPr>
          <a:lstStyle/>
          <a:p>
            <a:pPr algn="l">
              <a:lnSpc>
                <a:spcPts val="4479"/>
              </a:lnSpc>
              <a:spcBef>
                <a:spcPct val="0"/>
              </a:spcBef>
            </a:pPr>
            <a:r>
              <a:rPr lang="en-US" sz="3199">
                <a:solidFill>
                  <a:srgbClr val="000000"/>
                </a:solidFill>
                <a:latin typeface="Glacial Indifference"/>
                <a:ea typeface="Glacial Indifference"/>
                <a:cs typeface="Glacial Indifference"/>
                <a:sym typeface="Glacial Indifference"/>
              </a:rPr>
              <a:t>🔹 Types de tokens :</a:t>
            </a:r>
          </a:p>
          <a:p>
            <a:pPr algn="l">
              <a:lnSpc>
                <a:spcPts val="4479"/>
              </a:lnSpc>
              <a:spcBef>
                <a:spcPct val="0"/>
              </a:spcBef>
            </a:pPr>
            <a:r>
              <a:rPr lang="en-US" sz="3199">
                <a:solidFill>
                  <a:srgbClr val="000000"/>
                </a:solidFill>
                <a:latin typeface="Glacial Indifference"/>
                <a:ea typeface="Glacial Indifference"/>
                <a:cs typeface="Glacial Indifference"/>
                <a:sym typeface="Glacial Indifference"/>
              </a:rPr>
              <a:t>Mots (unigrammes)</a:t>
            </a:r>
          </a:p>
          <a:p>
            <a:pPr algn="l">
              <a:lnSpc>
                <a:spcPts val="4479"/>
              </a:lnSpc>
              <a:spcBef>
                <a:spcPct val="0"/>
              </a:spcBef>
            </a:pPr>
            <a:r>
              <a:rPr lang="en-US" sz="3199">
                <a:solidFill>
                  <a:srgbClr val="000000"/>
                </a:solidFill>
                <a:latin typeface="Glacial Indifference"/>
                <a:ea typeface="Glacial Indifference"/>
                <a:cs typeface="Glacial Indifference"/>
                <a:sym typeface="Glacial Indifference"/>
              </a:rPr>
              <a:t>Groupes de mots : bigrammes (2 mots), trigrammes (3 mots)</a:t>
            </a:r>
          </a:p>
          <a:p>
            <a:pPr algn="l">
              <a:lnSpc>
                <a:spcPts val="4479"/>
              </a:lnSpc>
              <a:spcBef>
                <a:spcPct val="0"/>
              </a:spcBef>
            </a:pPr>
            <a:r>
              <a:rPr lang="en-US" sz="3199">
                <a:solidFill>
                  <a:srgbClr val="000000"/>
                </a:solidFill>
                <a:latin typeface="Glacial Indifference"/>
                <a:ea typeface="Glacial Indifference"/>
                <a:cs typeface="Glacial Indifference"/>
                <a:sym typeface="Glacial Indifference"/>
              </a:rPr>
              <a:t>Phrases (dans certains cas)</a:t>
            </a:r>
          </a:p>
        </p:txBody>
      </p:sp>
      <p:sp>
        <p:nvSpPr>
          <p:cNvPr id="15" name="TextBox 15"/>
          <p:cNvSpPr txBox="1"/>
          <p:nvPr/>
        </p:nvSpPr>
        <p:spPr>
          <a:xfrm>
            <a:off x="-550645" y="1776600"/>
            <a:ext cx="7523055" cy="847304"/>
          </a:xfrm>
          <a:prstGeom prst="rect">
            <a:avLst/>
          </a:prstGeom>
        </p:spPr>
        <p:txBody>
          <a:bodyPr lIns="0" tIns="0" rIns="0" bIns="0" rtlCol="0" anchor="t">
            <a:spAutoFit/>
          </a:bodyPr>
          <a:lstStyle/>
          <a:p>
            <a:pPr algn="ctr">
              <a:lnSpc>
                <a:spcPts val="6868"/>
              </a:lnSpc>
            </a:pPr>
            <a:r>
              <a:rPr lang="en-US" sz="5283" dirty="0" err="1">
                <a:solidFill>
                  <a:schemeClr val="tx2"/>
                </a:solidFill>
                <a:latin typeface="Glacial Indifference"/>
                <a:ea typeface="Glacial Indifference"/>
                <a:cs typeface="Glacial Indifference"/>
                <a:sym typeface="Glacial Indifference"/>
              </a:rPr>
              <a:t>Tokenisation</a:t>
            </a:r>
            <a:endParaRPr lang="en-US" sz="5283" dirty="0">
              <a:solidFill>
                <a:schemeClr val="tx2"/>
              </a:solidFill>
              <a:latin typeface="Glacial Indifference"/>
              <a:ea typeface="Glacial Indifference"/>
              <a:cs typeface="Glacial Indifference"/>
              <a:sym typeface="Glacial Indifferen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1326</Words>
  <Application>Microsoft Office PowerPoint</Application>
  <PresentationFormat>Personnalisé</PresentationFormat>
  <Paragraphs>179</Paragraphs>
  <Slides>26</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26</vt:i4>
      </vt:variant>
    </vt:vector>
  </HeadingPairs>
  <TitlesOfParts>
    <vt:vector size="41" baseType="lpstr">
      <vt:lpstr>Cormorant Garamond Italics</vt:lpstr>
      <vt:lpstr>Glacial Indifference Bold</vt:lpstr>
      <vt:lpstr>Arial</vt:lpstr>
      <vt:lpstr>Cormorant Garamond Bold Italics</vt:lpstr>
      <vt:lpstr>Cormorant Garamond Bold</vt:lpstr>
      <vt:lpstr>Open Sans</vt:lpstr>
      <vt:lpstr>Open Sans Bold</vt:lpstr>
      <vt:lpstr>Glacial Indifference Italics</vt:lpstr>
      <vt:lpstr>Wingdings</vt:lpstr>
      <vt:lpstr>Glacial Indifference</vt:lpstr>
      <vt:lpstr>system-ui</vt:lpstr>
      <vt:lpstr>Calibri</vt:lpstr>
      <vt:lpstr>Hammersmith One</vt:lpstr>
      <vt:lpstr>Glacial Indifference Bold Italics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traitement</dc:title>
  <dc:creator>HP</dc:creator>
  <cp:lastModifiedBy>Jean Pierre Adiouma N'DIAYE</cp:lastModifiedBy>
  <cp:revision>10</cp:revision>
  <dcterms:created xsi:type="dcterms:W3CDTF">2006-08-16T00:00:00Z</dcterms:created>
  <dcterms:modified xsi:type="dcterms:W3CDTF">2025-06-15T19:41:34Z</dcterms:modified>
  <dc:identifier>DAGmqm3UJUs</dc:identifier>
</cp:coreProperties>
</file>